
<file path=[Content_Types].xml><?xml version="1.0" encoding="utf-8"?>
<Types xmlns="http://schemas.openxmlformats.org/package/2006/content-types">
  <Default Extension="png" ContentType="image/png"/>
  <Default Extension="mov" ContentType="video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83" r:id="rId3"/>
    <p:sldId id="285" r:id="rId4"/>
    <p:sldId id="286" r:id="rId5"/>
    <p:sldId id="287" r:id="rId6"/>
    <p:sldId id="288" r:id="rId7"/>
    <p:sldId id="290" r:id="rId8"/>
    <p:sldId id="289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2" r:id="rId20"/>
    <p:sldId id="301" r:id="rId21"/>
    <p:sldId id="304" r:id="rId22"/>
    <p:sldId id="303" r:id="rId23"/>
    <p:sldId id="306" r:id="rId24"/>
    <p:sldId id="305" r:id="rId25"/>
    <p:sldId id="307" r:id="rId26"/>
    <p:sldId id="308" r:id="rId27"/>
    <p:sldId id="309" r:id="rId28"/>
    <p:sldId id="310" r:id="rId29"/>
    <p:sldId id="312" r:id="rId30"/>
    <p:sldId id="313" r:id="rId31"/>
    <p:sldId id="314" r:id="rId32"/>
    <p:sldId id="315" r:id="rId33"/>
    <p:sldId id="316" r:id="rId34"/>
    <p:sldId id="317" r:id="rId35"/>
    <p:sldId id="318" r:id="rId36"/>
    <p:sldId id="319" r:id="rId37"/>
    <p:sldId id="320" r:id="rId38"/>
    <p:sldId id="321" r:id="rId39"/>
    <p:sldId id="322" r:id="rId40"/>
    <p:sldId id="323" r:id="rId41"/>
  </p:sldIdLst>
  <p:sldSz cx="9144000" cy="6858000" type="screen4x3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3309" autoAdjust="0"/>
    <p:restoredTop sz="94660"/>
  </p:normalViewPr>
  <p:slideViewPr>
    <p:cSldViewPr>
      <p:cViewPr varScale="1">
        <p:scale>
          <a:sx n="86" d="100"/>
          <a:sy n="86" d="100"/>
        </p:scale>
        <p:origin x="-90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DECE59-A61E-4246-901F-13FEAB4AC52D}" type="datetimeFigureOut">
              <a:rPr lang="en-US" smtClean="0"/>
              <a:pPr/>
              <a:t>8/28/2012</a:t>
            </a:fld>
            <a:endParaRPr lang="en-ZA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ZA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0BDFA9-839C-4082-8B03-28F5266C1ED2}" type="slidenum">
              <a:rPr lang="en-ZA" smtClean="0"/>
              <a:pPr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59685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8A63-E598-4772-892E-A69948A8319C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D176E-F23A-4D98-ACF9-28B1168F6596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95EC-20FB-4481-8B1E-9C5F079E49B9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DD698-FD1B-4BC0-A8EB-2EEBE67BB39B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F833-6000-44C0-B5CA-C30F9D64552A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0FA88-5121-4BC4-8B83-378E325346D0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1E178-79F2-40CB-A9E8-D19137812608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A8EB-C627-4A64-A8D4-7D9EC28C3D9E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31F34-3410-4BBB-9FB5-4EE6D1C90F96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96CBA-CC86-40B4-B659-CA03D3044AFB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4DC93-C9B2-4217-BA1D-B72170F47966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3CC58-5975-4B48-9B31-0527275AD8F5}" type="datetime1">
              <a:rPr lang="pt-BR" smtClean="0"/>
              <a:pPr/>
              <a:t>28/08/2012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9D8CF-8DEC-4D9F-84EE-ADF04DFF3391}" type="slidenum">
              <a:rPr lang="pt-BR" smtClean="0"/>
              <a:pPr/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Teoria dos Grafos</a:t>
            </a:r>
            <a:endParaRPr lang="en-ZA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Aula </a:t>
            </a:r>
            <a:r>
              <a:rPr lang="pt-BR" dirty="0" smtClean="0"/>
              <a:t>7</a:t>
            </a:r>
            <a:endParaRPr lang="pt-BR" dirty="0" smtClean="0"/>
          </a:p>
          <a:p>
            <a:r>
              <a:rPr lang="pt-BR" dirty="0" smtClean="0"/>
              <a:t>Busca em Largura e Profundidade</a:t>
            </a:r>
            <a:endParaRPr lang="en-ZA" dirty="0"/>
          </a:p>
        </p:txBody>
      </p:sp>
      <p:sp>
        <p:nvSpPr>
          <p:cNvPr id="4" name="CaixaDeTexto 3"/>
          <p:cNvSpPr txBox="1"/>
          <p:nvPr/>
        </p:nvSpPr>
        <p:spPr>
          <a:xfrm>
            <a:off x="2500298" y="6357958"/>
            <a:ext cx="6572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Marcos </a:t>
            </a:r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Muniz</a:t>
            </a:r>
            <a:endParaRPr lang="en-ZA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</a:t>
            </a:fld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Operações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Retorna</a:t>
            </a:r>
            <a:r>
              <a:rPr lang="en-US" dirty="0" smtClean="0"/>
              <a:t> a </a:t>
            </a:r>
            <a:r>
              <a:rPr lang="en-US" dirty="0" err="1" smtClean="0"/>
              <a:t>média</a:t>
            </a:r>
            <a:r>
              <a:rPr lang="en-US" dirty="0" smtClean="0"/>
              <a:t> do </a:t>
            </a:r>
            <a:r>
              <a:rPr lang="en-US" dirty="0" err="1" smtClean="0"/>
              <a:t>grau</a:t>
            </a:r>
            <a:r>
              <a:rPr lang="en-US" dirty="0" smtClean="0"/>
              <a:t> dos </a:t>
            </a:r>
            <a:r>
              <a:rPr lang="en-US" dirty="0" err="1" smtClean="0"/>
              <a:t>vértices</a:t>
            </a:r>
            <a:endParaRPr lang="en-US" dirty="0" smtClean="0"/>
          </a:p>
          <a:p>
            <a:pPr marL="0" indent="0">
              <a:buNone/>
            </a:pPr>
            <a:r>
              <a:rPr lang="en-US" sz="28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 err="1" smtClean="0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8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 err="1" smtClean="0">
                <a:solidFill>
                  <a:srgbClr val="000000"/>
                </a:solidFill>
                <a:latin typeface="Consolas"/>
              </a:rPr>
              <a:t>numberOfSelfLoops</a:t>
            </a:r>
            <a:r>
              <a:rPr lang="en-US" sz="2800" b="1" dirty="0" smtClean="0">
                <a:solidFill>
                  <a:srgbClr val="000000"/>
                </a:solidFill>
                <a:latin typeface="Consolas"/>
              </a:rPr>
              <a:t>(Graph 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G) </a:t>
            </a:r>
            <a:endParaRPr lang="en-US" sz="28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400050" lvl="1" indent="0">
              <a:buNone/>
            </a:pP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count = 0;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for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(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v = 0; v &lt; G.V(); v++)</a:t>
            </a:r>
          </a:p>
          <a:p>
            <a:pPr marL="800100" lvl="2" indent="0">
              <a:buNone/>
            </a:pPr>
            <a:r>
              <a:rPr lang="en-US" sz="2800" b="1" dirty="0">
                <a:solidFill>
                  <a:srgbClr val="7F0055"/>
                </a:solidFill>
                <a:latin typeface="Consolas"/>
              </a:rPr>
              <a:t>for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28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w :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G.adj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(v))</a:t>
            </a:r>
          </a:p>
          <a:p>
            <a:pPr marL="1257300" lvl="3" indent="0">
              <a:buNone/>
            </a:pPr>
            <a:r>
              <a:rPr lang="en-US" sz="2800" b="1" dirty="0">
                <a:solidFill>
                  <a:srgbClr val="7F0055"/>
                </a:solidFill>
                <a:latin typeface="Consolas"/>
              </a:rPr>
              <a:t>if 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(v == w)</a:t>
            </a:r>
          </a:p>
          <a:p>
            <a:pPr marL="1257300" lvl="3" indent="0">
              <a:buNone/>
            </a:pPr>
            <a:r>
              <a:rPr lang="en-US" sz="2800" b="1" dirty="0">
                <a:solidFill>
                  <a:srgbClr val="000000"/>
                </a:solidFill>
                <a:latin typeface="Consolas"/>
              </a:rPr>
              <a:t>	count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++;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return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count / 2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;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//each 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edge counted 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twice</a:t>
            </a:r>
            <a:endParaRPr lang="en-US" b="1" dirty="0">
              <a:solidFill>
                <a:srgbClr val="3F7F5F"/>
              </a:solidFill>
              <a:latin typeface="Consola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}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0058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Representação</a:t>
            </a:r>
            <a:r>
              <a:rPr lang="en-US" dirty="0" smtClean="0"/>
              <a:t> de </a:t>
            </a:r>
            <a:r>
              <a:rPr lang="en-US" dirty="0" err="1" smtClean="0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Existem</a:t>
            </a:r>
            <a:r>
              <a:rPr lang="en-US" dirty="0" smtClean="0"/>
              <a:t> </a:t>
            </a:r>
            <a:r>
              <a:rPr lang="en-US" dirty="0" err="1" smtClean="0"/>
              <a:t>algumas</a:t>
            </a:r>
            <a:r>
              <a:rPr lang="en-US" dirty="0" smtClean="0"/>
              <a:t> </a:t>
            </a:r>
            <a:r>
              <a:rPr lang="en-US" dirty="0" err="1" smtClean="0"/>
              <a:t>maneiras</a:t>
            </a:r>
            <a:r>
              <a:rPr lang="en-US" dirty="0" smtClean="0"/>
              <a:t> de </a:t>
            </a:r>
            <a:r>
              <a:rPr lang="en-US" dirty="0" err="1" smtClean="0"/>
              <a:t>representar</a:t>
            </a:r>
            <a:r>
              <a:rPr lang="en-US" dirty="0" smtClean="0"/>
              <a:t> </a:t>
            </a:r>
            <a:r>
              <a:rPr lang="en-US" dirty="0" err="1" smtClean="0"/>
              <a:t>grafos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Lista</a:t>
            </a:r>
            <a:r>
              <a:rPr lang="en-US" dirty="0" smtClean="0"/>
              <a:t> de </a:t>
            </a:r>
            <a:r>
              <a:rPr lang="en-US" dirty="0" err="1" smtClean="0"/>
              <a:t>adjacências</a:t>
            </a:r>
            <a:r>
              <a:rPr lang="en-US" dirty="0" smtClean="0"/>
              <a:t>;</a:t>
            </a:r>
          </a:p>
          <a:p>
            <a:pPr lvl="1"/>
            <a:r>
              <a:rPr lang="en-US" dirty="0" err="1" smtClean="0"/>
              <a:t>Matriz</a:t>
            </a:r>
            <a:r>
              <a:rPr lang="en-US" dirty="0" smtClean="0"/>
              <a:t> de </a:t>
            </a:r>
            <a:r>
              <a:rPr lang="en-US" dirty="0" err="1" smtClean="0"/>
              <a:t>adjacências</a:t>
            </a:r>
            <a:r>
              <a:rPr lang="en-US" dirty="0" smtClean="0"/>
              <a:t>;</a:t>
            </a:r>
          </a:p>
          <a:p>
            <a:pPr lvl="1"/>
            <a:r>
              <a:rPr lang="en-US" dirty="0" err="1" smtClean="0"/>
              <a:t>Matriz</a:t>
            </a:r>
            <a:r>
              <a:rPr lang="en-US" dirty="0" smtClean="0"/>
              <a:t> de </a:t>
            </a:r>
            <a:r>
              <a:rPr lang="en-US" dirty="0" err="1" smtClean="0"/>
              <a:t>incidências</a:t>
            </a:r>
            <a:r>
              <a:rPr lang="en-US" dirty="0" smtClean="0"/>
              <a:t>;</a:t>
            </a:r>
          </a:p>
          <a:p>
            <a:pPr lvl="1"/>
            <a:r>
              <a:rPr lang="en-US" dirty="0" err="1" smtClean="0"/>
              <a:t>Lista</a:t>
            </a:r>
            <a:r>
              <a:rPr lang="en-US" dirty="0" smtClean="0"/>
              <a:t> de </a:t>
            </a:r>
            <a:r>
              <a:rPr lang="en-US" dirty="0" err="1" smtClean="0"/>
              <a:t>Arestas</a:t>
            </a:r>
            <a:r>
              <a:rPr lang="en-US" dirty="0" smtClean="0"/>
              <a:t>, entre </a:t>
            </a:r>
            <a:r>
              <a:rPr lang="en-US" dirty="0" err="1" smtClean="0"/>
              <a:t>outras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916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Lista</a:t>
            </a:r>
            <a:r>
              <a:rPr lang="en-US" dirty="0" smtClean="0"/>
              <a:t> de </a:t>
            </a:r>
            <a:r>
              <a:rPr lang="en-US" dirty="0" err="1" smtClean="0"/>
              <a:t>arestas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12</a:t>
            </a:fld>
            <a:endParaRPr lang="pt-BR"/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391" y="1556792"/>
            <a:ext cx="6717993" cy="4536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622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Representação</a:t>
            </a:r>
            <a:r>
              <a:rPr lang="en-US" dirty="0" smtClean="0"/>
              <a:t> de </a:t>
            </a:r>
            <a:r>
              <a:rPr lang="en-US" dirty="0" err="1" smtClean="0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geral</a:t>
            </a:r>
            <a:r>
              <a:rPr lang="en-US" dirty="0" smtClean="0"/>
              <a:t>, </a:t>
            </a:r>
            <a:r>
              <a:rPr lang="en-US" dirty="0" err="1" smtClean="0"/>
              <a:t>problemas</a:t>
            </a:r>
            <a:r>
              <a:rPr lang="en-US" dirty="0" smtClean="0"/>
              <a:t> </a:t>
            </a:r>
            <a:r>
              <a:rPr lang="en-US" dirty="0" err="1" smtClean="0"/>
              <a:t>reais</a:t>
            </a:r>
            <a:r>
              <a:rPr lang="en-US" dirty="0" smtClean="0"/>
              <a:t> </a:t>
            </a:r>
            <a:r>
              <a:rPr lang="en-US" dirty="0" err="1" smtClean="0"/>
              <a:t>tendem</a:t>
            </a:r>
            <a:r>
              <a:rPr lang="en-US" dirty="0" smtClean="0"/>
              <a:t> a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grafos</a:t>
            </a:r>
            <a:r>
              <a:rPr lang="en-US" dirty="0" smtClean="0"/>
              <a:t> </a:t>
            </a:r>
            <a:r>
              <a:rPr lang="en-US" dirty="0" err="1" smtClean="0"/>
              <a:t>esparsos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13</a:t>
            </a:fld>
            <a:endParaRPr lang="pt-BR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648609"/>
            <a:ext cx="6936082" cy="38108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7989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Exploração</a:t>
            </a:r>
            <a:r>
              <a:rPr lang="en-US" dirty="0" smtClean="0"/>
              <a:t> de </a:t>
            </a:r>
            <a:r>
              <a:rPr lang="en-US" dirty="0" err="1" smtClean="0"/>
              <a:t>labirinto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Podemos</a:t>
            </a:r>
            <a:r>
              <a:rPr lang="en-US" dirty="0" smtClean="0"/>
              <a:t> </a:t>
            </a:r>
            <a:r>
              <a:rPr lang="en-US" dirty="0" err="1" smtClean="0"/>
              <a:t>modelar</a:t>
            </a:r>
            <a:r>
              <a:rPr lang="en-US" dirty="0" smtClean="0"/>
              <a:t> um </a:t>
            </a:r>
            <a:r>
              <a:rPr lang="en-US" dirty="0" err="1" smtClean="0"/>
              <a:t>labirinto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 </a:t>
            </a:r>
            <a:r>
              <a:rPr lang="en-US" dirty="0" err="1" smtClean="0"/>
              <a:t>Vértices</a:t>
            </a:r>
            <a:r>
              <a:rPr lang="en-US" dirty="0" smtClean="0"/>
              <a:t> : </a:t>
            </a:r>
            <a:r>
              <a:rPr lang="en-US" dirty="0" err="1" smtClean="0"/>
              <a:t>interseções</a:t>
            </a:r>
            <a:endParaRPr lang="en-US" dirty="0" smtClean="0"/>
          </a:p>
          <a:p>
            <a:pPr lvl="1"/>
            <a:r>
              <a:rPr lang="en-US" dirty="0" err="1" smtClean="0"/>
              <a:t>Arestas</a:t>
            </a:r>
            <a:r>
              <a:rPr lang="en-US" dirty="0" smtClean="0"/>
              <a:t>: </a:t>
            </a:r>
            <a:r>
              <a:rPr lang="en-US" dirty="0" err="1" smtClean="0"/>
              <a:t>Passagens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14</a:t>
            </a:fld>
            <a:endParaRPr lang="pt-BR"/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600" y="3284984"/>
            <a:ext cx="5381625" cy="302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583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Exploração</a:t>
            </a:r>
            <a:r>
              <a:rPr lang="en-US" dirty="0" smtClean="0"/>
              <a:t> de </a:t>
            </a:r>
            <a:r>
              <a:rPr lang="en-US" dirty="0" err="1" smtClean="0"/>
              <a:t>labirinto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 </a:t>
            </a:r>
            <a:r>
              <a:rPr lang="en-US" dirty="0" err="1" smtClean="0"/>
              <a:t>objetivo</a:t>
            </a:r>
            <a:r>
              <a:rPr lang="en-US" dirty="0" smtClean="0"/>
              <a:t> é </a:t>
            </a:r>
            <a:r>
              <a:rPr lang="en-US" dirty="0" err="1" smtClean="0"/>
              <a:t>explorar</a:t>
            </a:r>
            <a:r>
              <a:rPr lang="en-US" dirty="0" smtClean="0"/>
              <a:t>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intereseção</a:t>
            </a:r>
            <a:r>
              <a:rPr lang="en-US" dirty="0" smtClean="0"/>
              <a:t> do </a:t>
            </a:r>
            <a:r>
              <a:rPr lang="en-US" dirty="0" err="1" smtClean="0"/>
              <a:t>labirinto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15</a:t>
            </a:fld>
            <a:endParaRPr lang="pt-BR"/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600" y="3284984"/>
            <a:ext cx="5381625" cy="302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390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Exploração</a:t>
            </a:r>
            <a:r>
              <a:rPr lang="en-US" dirty="0" smtClean="0"/>
              <a:t> de </a:t>
            </a:r>
            <a:r>
              <a:rPr lang="en-US" dirty="0" err="1" smtClean="0"/>
              <a:t>labirinto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Algoritmo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Desenrole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linha</a:t>
            </a:r>
            <a:r>
              <a:rPr lang="en-US" dirty="0" smtClean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Marque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intereseção</a:t>
            </a:r>
            <a:r>
              <a:rPr lang="en-US" dirty="0" smtClean="0"/>
              <a:t> e </a:t>
            </a:r>
            <a:r>
              <a:rPr lang="en-US" dirty="0" err="1" smtClean="0"/>
              <a:t>passagem</a:t>
            </a:r>
            <a:r>
              <a:rPr lang="en-US" dirty="0" smtClean="0"/>
              <a:t> </a:t>
            </a:r>
            <a:r>
              <a:rPr lang="en-US" dirty="0" err="1" smtClean="0"/>
              <a:t>visitada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Refaça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passos</a:t>
            </a:r>
            <a:r>
              <a:rPr lang="en-US" dirty="0" smtClean="0"/>
              <a:t> </a:t>
            </a:r>
            <a:r>
              <a:rPr lang="en-US" dirty="0" err="1" smtClean="0"/>
              <a:t>quando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tiver</a:t>
            </a:r>
            <a:r>
              <a:rPr lang="en-US" dirty="0" smtClean="0"/>
              <a:t> </a:t>
            </a:r>
            <a:r>
              <a:rPr lang="en-US" dirty="0" err="1" smtClean="0"/>
              <a:t>opções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encontrar</a:t>
            </a:r>
            <a:r>
              <a:rPr lang="en-US" dirty="0" smtClean="0"/>
              <a:t> </a:t>
            </a:r>
            <a:r>
              <a:rPr lang="en-US" dirty="0" err="1" smtClean="0"/>
              <a:t>vértices</a:t>
            </a:r>
            <a:r>
              <a:rPr lang="en-US" dirty="0" smtClean="0"/>
              <a:t> 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arestas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visitados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332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Exploração</a:t>
            </a:r>
            <a:r>
              <a:rPr lang="en-US" dirty="0" smtClean="0"/>
              <a:t> de </a:t>
            </a:r>
            <a:r>
              <a:rPr lang="en-US" dirty="0" err="1" smtClean="0"/>
              <a:t>labirinto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Algoritmo</a:t>
            </a:r>
            <a:r>
              <a:rPr lang="en-US" dirty="0" smtClean="0"/>
              <a:t>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17</a:t>
            </a:fld>
            <a:endParaRPr lang="pt-BR"/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204864"/>
            <a:ext cx="7632848" cy="3667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17306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profundidade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Objetivo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Realizar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pesquisa</a:t>
            </a:r>
            <a:r>
              <a:rPr lang="en-US" dirty="0" smtClean="0"/>
              <a:t> no </a:t>
            </a:r>
            <a:r>
              <a:rPr lang="en-US" dirty="0" err="1" smtClean="0"/>
              <a:t>grafo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Idéia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Imitar</a:t>
            </a:r>
            <a:r>
              <a:rPr lang="en-US" dirty="0" smtClean="0"/>
              <a:t> a </a:t>
            </a:r>
            <a:r>
              <a:rPr lang="en-US" dirty="0" err="1" smtClean="0"/>
              <a:t>exploração</a:t>
            </a:r>
            <a:r>
              <a:rPr lang="en-US" dirty="0" smtClean="0"/>
              <a:t> do </a:t>
            </a:r>
            <a:r>
              <a:rPr lang="en-US" dirty="0" err="1" smtClean="0"/>
              <a:t>labirinto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Aplicações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Encontrar</a:t>
            </a:r>
            <a:r>
              <a:rPr lang="en-US" dirty="0" smtClean="0"/>
              <a:t>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vértices</a:t>
            </a:r>
            <a:r>
              <a:rPr lang="en-US" dirty="0" smtClean="0"/>
              <a:t> </a:t>
            </a:r>
            <a:r>
              <a:rPr lang="en-US" dirty="0" err="1" smtClean="0"/>
              <a:t>conectados</a:t>
            </a:r>
            <a:r>
              <a:rPr lang="en-US" dirty="0" smtClean="0"/>
              <a:t> a um </a:t>
            </a:r>
            <a:r>
              <a:rPr lang="en-US" dirty="0" err="1" smtClean="0"/>
              <a:t>vértice</a:t>
            </a:r>
            <a:r>
              <a:rPr lang="en-US" dirty="0" smtClean="0"/>
              <a:t> de </a:t>
            </a:r>
            <a:r>
              <a:rPr lang="en-US" dirty="0" err="1" smtClean="0"/>
              <a:t>origem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Encontrar</a:t>
            </a:r>
            <a:r>
              <a:rPr lang="en-US" dirty="0" smtClean="0"/>
              <a:t> um </a:t>
            </a:r>
            <a:r>
              <a:rPr lang="en-US" dirty="0" err="1" smtClean="0"/>
              <a:t>caminho</a:t>
            </a:r>
            <a:r>
              <a:rPr lang="en-US" dirty="0" smtClean="0"/>
              <a:t> entre </a:t>
            </a:r>
            <a:r>
              <a:rPr lang="en-US" dirty="0" err="1" smtClean="0"/>
              <a:t>dois</a:t>
            </a:r>
            <a:r>
              <a:rPr lang="en-US" dirty="0" smtClean="0"/>
              <a:t> </a:t>
            </a:r>
            <a:r>
              <a:rPr lang="en-US" dirty="0" err="1" smtClean="0"/>
              <a:t>vértices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3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profundidade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Algoritmo</a:t>
            </a: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err="1" smtClean="0"/>
              <a:t>Inicie</a:t>
            </a:r>
            <a:r>
              <a:rPr lang="en-US" dirty="0" smtClean="0"/>
              <a:t> no </a:t>
            </a:r>
            <a:r>
              <a:rPr lang="en-US" dirty="0" err="1" smtClean="0"/>
              <a:t>vértice</a:t>
            </a:r>
            <a:r>
              <a:rPr lang="en-US" dirty="0" smtClean="0"/>
              <a:t> de </a:t>
            </a:r>
            <a:r>
              <a:rPr lang="en-US" dirty="0" err="1" smtClean="0"/>
              <a:t>origem</a:t>
            </a:r>
            <a:r>
              <a:rPr lang="en-US" dirty="0" smtClean="0"/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Marque o </a:t>
            </a:r>
            <a:r>
              <a:rPr lang="en-US" dirty="0" err="1" smtClean="0"/>
              <a:t>vértice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visitado</a:t>
            </a:r>
            <a:r>
              <a:rPr lang="en-US" dirty="0" smtClean="0"/>
              <a:t>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 smtClean="0"/>
              <a:t>Recursivamente</a:t>
            </a:r>
            <a:r>
              <a:rPr lang="en-US" dirty="0" smtClean="0"/>
              <a:t> </a:t>
            </a:r>
            <a:r>
              <a:rPr lang="en-US" dirty="0" err="1" smtClean="0"/>
              <a:t>visite</a:t>
            </a:r>
            <a:r>
              <a:rPr lang="en-US" dirty="0" smtClean="0"/>
              <a:t>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vértices</a:t>
            </a:r>
            <a:r>
              <a:rPr lang="en-US" dirty="0" smtClean="0"/>
              <a:t> </a:t>
            </a:r>
            <a:r>
              <a:rPr lang="en-US" dirty="0" err="1" smtClean="0"/>
              <a:t>adjacentes</a:t>
            </a:r>
            <a:r>
              <a:rPr lang="en-US" dirty="0" smtClean="0"/>
              <a:t> </a:t>
            </a:r>
            <a:r>
              <a:rPr lang="en-US" dirty="0" err="1" smtClean="0"/>
              <a:t>ao</a:t>
            </a:r>
            <a:r>
              <a:rPr lang="en-US" dirty="0" smtClean="0"/>
              <a:t> </a:t>
            </a:r>
            <a:r>
              <a:rPr lang="en-US" dirty="0" err="1" smtClean="0"/>
              <a:t>atual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ainda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foram</a:t>
            </a:r>
            <a:r>
              <a:rPr lang="en-US" dirty="0" smtClean="0"/>
              <a:t> </a:t>
            </a:r>
            <a:r>
              <a:rPr lang="en-US" dirty="0" err="1" smtClean="0"/>
              <a:t>marcados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894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de </a:t>
            </a:r>
            <a:r>
              <a:rPr lang="en-US" dirty="0" err="1" smtClean="0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Nas</a:t>
            </a:r>
            <a:r>
              <a:rPr lang="en-US" dirty="0" smtClean="0"/>
              <a:t> </a:t>
            </a:r>
            <a:r>
              <a:rPr lang="en-US" dirty="0" err="1" smtClean="0"/>
              <a:t>próximas</a:t>
            </a:r>
            <a:r>
              <a:rPr lang="en-US" dirty="0" smtClean="0"/>
              <a:t> </a:t>
            </a:r>
            <a:r>
              <a:rPr lang="en-US" dirty="0" err="1" smtClean="0"/>
              <a:t>aulas</a:t>
            </a:r>
            <a:r>
              <a:rPr lang="en-US" dirty="0" smtClean="0"/>
              <a:t> o material </a:t>
            </a:r>
            <a:r>
              <a:rPr lang="en-US" dirty="0" err="1" smtClean="0"/>
              <a:t>será</a:t>
            </a:r>
            <a:r>
              <a:rPr lang="en-US" dirty="0" smtClean="0"/>
              <a:t> </a:t>
            </a:r>
            <a:r>
              <a:rPr lang="en-US" dirty="0" err="1" smtClean="0"/>
              <a:t>baseado</a:t>
            </a:r>
            <a:r>
              <a:rPr lang="en-US" dirty="0" smtClean="0"/>
              <a:t> no </a:t>
            </a:r>
            <a:r>
              <a:rPr lang="en-US" dirty="0" err="1" smtClean="0"/>
              <a:t>livro</a:t>
            </a:r>
            <a:r>
              <a:rPr lang="en-US" dirty="0" smtClean="0"/>
              <a:t> </a:t>
            </a:r>
            <a:r>
              <a:rPr lang="en-US" dirty="0" err="1" smtClean="0"/>
              <a:t>Algoritmos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Java de Robert </a:t>
            </a:r>
            <a:r>
              <a:rPr lang="en-US" dirty="0" err="1" smtClean="0"/>
              <a:t>Sedgewick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Esse</a:t>
            </a:r>
            <a:r>
              <a:rPr lang="en-US" dirty="0" smtClean="0"/>
              <a:t> material </a:t>
            </a:r>
            <a:r>
              <a:rPr lang="en-US" dirty="0" err="1" smtClean="0"/>
              <a:t>além</a:t>
            </a:r>
            <a:r>
              <a:rPr lang="en-US" dirty="0" smtClean="0"/>
              <a:t> de </a:t>
            </a:r>
            <a:r>
              <a:rPr lang="en-US" dirty="0" err="1" smtClean="0"/>
              <a:t>possuir</a:t>
            </a:r>
            <a:r>
              <a:rPr lang="en-US" dirty="0" smtClean="0"/>
              <a:t> </a:t>
            </a:r>
            <a:r>
              <a:rPr lang="en-US" dirty="0" err="1" smtClean="0"/>
              <a:t>vários</a:t>
            </a:r>
            <a:r>
              <a:rPr lang="en-US" dirty="0" smtClean="0"/>
              <a:t> </a:t>
            </a:r>
            <a:r>
              <a:rPr lang="en-US" dirty="0" err="1" smtClean="0"/>
              <a:t>exemplos</a:t>
            </a:r>
            <a:r>
              <a:rPr lang="en-US" dirty="0" smtClean="0"/>
              <a:t> </a:t>
            </a:r>
            <a:r>
              <a:rPr lang="en-US" dirty="0" err="1" smtClean="0"/>
              <a:t>ainda</a:t>
            </a:r>
            <a:r>
              <a:rPr lang="en-US" dirty="0" smtClean="0"/>
              <a:t> </a:t>
            </a:r>
            <a:r>
              <a:rPr lang="en-US" dirty="0" err="1" smtClean="0"/>
              <a:t>possui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API(Application Programming Interface)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programação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grafos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algoritmos</a:t>
            </a:r>
            <a:r>
              <a:rPr lang="en-US" dirty="0" smtClean="0"/>
              <a:t> de </a:t>
            </a:r>
            <a:r>
              <a:rPr lang="en-US" dirty="0" err="1" smtClean="0"/>
              <a:t>caminho</a:t>
            </a:r>
            <a:r>
              <a:rPr lang="en-US" dirty="0" smtClean="0"/>
              <a:t> </a:t>
            </a:r>
            <a:r>
              <a:rPr lang="en-US" dirty="0" err="1" smtClean="0"/>
              <a:t>mínimo</a:t>
            </a:r>
            <a:r>
              <a:rPr lang="en-US" dirty="0" smtClean="0"/>
              <a:t> </a:t>
            </a:r>
            <a:r>
              <a:rPr lang="en-US" dirty="0" err="1" smtClean="0"/>
              <a:t>apresentados</a:t>
            </a:r>
            <a:r>
              <a:rPr lang="en-US" dirty="0" smtClean="0"/>
              <a:t> </a:t>
            </a:r>
            <a:r>
              <a:rPr lang="en-US" dirty="0" err="1" smtClean="0"/>
              <a:t>utilizarão</a:t>
            </a:r>
            <a:r>
              <a:rPr lang="en-US" dirty="0" smtClean="0"/>
              <a:t> </a:t>
            </a:r>
            <a:r>
              <a:rPr lang="en-US" dirty="0" err="1" smtClean="0"/>
              <a:t>essa</a:t>
            </a:r>
            <a:r>
              <a:rPr lang="en-US" dirty="0" smtClean="0"/>
              <a:t> API.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39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profundidade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100" b="1" dirty="0">
                <a:solidFill>
                  <a:srgbClr val="7F0055"/>
                </a:solidFill>
                <a:latin typeface="Consolas"/>
              </a:rPr>
              <a:t>public class </a:t>
            </a:r>
            <a:r>
              <a:rPr lang="en-US" sz="3100" b="1" dirty="0" err="1">
                <a:solidFill>
                  <a:srgbClr val="000000"/>
                </a:solidFill>
                <a:latin typeface="Consolas"/>
              </a:rPr>
              <a:t>DepthFirstSearch</a:t>
            </a:r>
            <a:endParaRPr lang="en-US" sz="31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7F0055"/>
                </a:solidFill>
                <a:latin typeface="Consolas"/>
              </a:rPr>
              <a:t>boolean</a:t>
            </a:r>
            <a:r>
              <a:rPr lang="en-US" b="1" dirty="0" smtClean="0">
                <a:solidFill>
                  <a:srgbClr val="7F0055"/>
                </a:solidFill>
                <a:latin typeface="Consolas"/>
              </a:rPr>
              <a:t>[]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marked;</a:t>
            </a:r>
          </a:p>
          <a:p>
            <a:pPr lvl="1"/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lista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com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os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vértices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marcados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count;</a:t>
            </a:r>
          </a:p>
          <a:p>
            <a:pPr lvl="1"/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Número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de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vértices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conectados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a s.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endParaRPr lang="en-US" b="1" dirty="0" smtClean="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780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profundidade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100" b="1" dirty="0">
                <a:solidFill>
                  <a:srgbClr val="7F0055"/>
                </a:solidFill>
                <a:latin typeface="Consolas"/>
              </a:rPr>
              <a:t>public class </a:t>
            </a:r>
            <a:r>
              <a:rPr lang="en-US" sz="3100" b="1" dirty="0" err="1">
                <a:solidFill>
                  <a:srgbClr val="000000"/>
                </a:solidFill>
                <a:latin typeface="Consolas"/>
              </a:rPr>
              <a:t>DepthFirstSearch</a:t>
            </a:r>
            <a:endParaRPr lang="en-US" sz="31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dfs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(Graph G,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v) </a:t>
            </a:r>
            <a:endParaRPr lang="en-US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en-US" dirty="0" smtClean="0">
                <a:solidFill>
                  <a:srgbClr val="0000C0"/>
                </a:solidFill>
                <a:latin typeface="Consolas"/>
              </a:rPr>
              <a:t>count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++;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C0"/>
                </a:solidFill>
                <a:latin typeface="Consolas"/>
              </a:rPr>
              <a:t>	marked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[v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] 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true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7F0055"/>
                </a:solidFill>
                <a:latin typeface="Consolas"/>
              </a:rPr>
              <a:t>	for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w :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G.adj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(v)) </a:t>
            </a:r>
            <a:endParaRPr lang="en-US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7F0055"/>
                </a:solidFill>
                <a:latin typeface="Consolas"/>
              </a:rPr>
              <a:t>		if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(!</a:t>
            </a:r>
            <a:r>
              <a:rPr lang="en-US" b="1" dirty="0">
                <a:solidFill>
                  <a:srgbClr val="0000C0"/>
                </a:solidFill>
                <a:latin typeface="Consolas"/>
              </a:rPr>
              <a:t>marked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[w]) </a:t>
            </a:r>
            <a:endParaRPr lang="en-US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	{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/>
              </a:rPr>
              <a:t>			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dfs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, w);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            }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      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333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profundidade</a:t>
            </a:r>
            <a:endParaRPr lang="en-US" dirty="0"/>
          </a:p>
        </p:txBody>
      </p:sp>
      <p:pic>
        <p:nvPicPr>
          <p:cNvPr id="5" name="41DemoDepthFirstSearch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5750" y="1600200"/>
            <a:ext cx="6034088" cy="4525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5920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profundidade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23</a:t>
            </a:fld>
            <a:endParaRPr lang="pt-BR"/>
          </a:p>
        </p:txBody>
      </p:sp>
      <p:pic>
        <p:nvPicPr>
          <p:cNvPr id="6" name="42DemoDepthFirstSearch-directed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5750" y="1600200"/>
            <a:ext cx="6034088" cy="4525963"/>
          </a:xfrm>
        </p:spPr>
      </p:pic>
    </p:spTree>
    <p:extLst>
      <p:ext uri="{BB962C8B-B14F-4D97-AF65-F5344CB8AC3E}">
        <p14:creationId xmlns:p14="http://schemas.microsoft.com/office/powerpoint/2010/main" val="1016625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Padrão</a:t>
            </a:r>
            <a:r>
              <a:rPr lang="en-US" dirty="0" smtClean="0"/>
              <a:t> de </a:t>
            </a:r>
            <a:r>
              <a:rPr lang="en-US" dirty="0" err="1" smtClean="0"/>
              <a:t>projeto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processamento</a:t>
            </a:r>
            <a:r>
              <a:rPr lang="en-US" dirty="0" smtClean="0"/>
              <a:t> de </a:t>
            </a:r>
            <a:r>
              <a:rPr lang="en-US" dirty="0" err="1" smtClean="0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Uma boa </a:t>
            </a:r>
            <a:r>
              <a:rPr lang="en-US" dirty="0" err="1" smtClean="0"/>
              <a:t>prática</a:t>
            </a:r>
            <a:r>
              <a:rPr lang="en-US" dirty="0" smtClean="0"/>
              <a:t> é </a:t>
            </a:r>
            <a:r>
              <a:rPr lang="en-US" dirty="0" err="1" smtClean="0"/>
              <a:t>desacoplar</a:t>
            </a:r>
            <a:r>
              <a:rPr lang="en-US" dirty="0" smtClean="0"/>
              <a:t> o </a:t>
            </a:r>
            <a:r>
              <a:rPr lang="en-US" dirty="0" err="1" smtClean="0"/>
              <a:t>tipo</a:t>
            </a:r>
            <a:r>
              <a:rPr lang="en-US" dirty="0" smtClean="0"/>
              <a:t> de dados de </a:t>
            </a:r>
            <a:r>
              <a:rPr lang="en-US" dirty="0" err="1" smtClean="0"/>
              <a:t>grafo</a:t>
            </a:r>
            <a:r>
              <a:rPr lang="en-US" dirty="0" smtClean="0"/>
              <a:t> do </a:t>
            </a:r>
            <a:r>
              <a:rPr lang="en-US" dirty="0" err="1" smtClean="0"/>
              <a:t>processamento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Crie</a:t>
            </a:r>
            <a:r>
              <a:rPr lang="en-US" dirty="0" smtClean="0"/>
              <a:t> um </a:t>
            </a:r>
            <a:r>
              <a:rPr lang="en-US" dirty="0" err="1" smtClean="0"/>
              <a:t>objeto</a:t>
            </a:r>
            <a:r>
              <a:rPr lang="en-US" dirty="0" smtClean="0"/>
              <a:t> do </a:t>
            </a:r>
            <a:r>
              <a:rPr lang="en-US" dirty="0" err="1" smtClean="0"/>
              <a:t>tipo</a:t>
            </a:r>
            <a:r>
              <a:rPr lang="en-US" dirty="0" smtClean="0"/>
              <a:t> </a:t>
            </a:r>
            <a:r>
              <a:rPr lang="en-US" dirty="0" err="1" smtClean="0"/>
              <a:t>Grafo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Passe</a:t>
            </a:r>
            <a:r>
              <a:rPr lang="en-US" dirty="0" smtClean="0"/>
              <a:t> o </a:t>
            </a:r>
            <a:r>
              <a:rPr lang="en-US" dirty="0" err="1" smtClean="0"/>
              <a:t>grafo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a </a:t>
            </a:r>
            <a:r>
              <a:rPr lang="en-US" dirty="0" err="1" smtClean="0"/>
              <a:t>rotina</a:t>
            </a:r>
            <a:r>
              <a:rPr lang="en-US" dirty="0" smtClean="0"/>
              <a:t>(</a:t>
            </a:r>
            <a:r>
              <a:rPr lang="en-US" dirty="0" err="1" smtClean="0"/>
              <a:t>Classe</a:t>
            </a:r>
            <a:r>
              <a:rPr lang="en-US" dirty="0" smtClean="0"/>
              <a:t>) de </a:t>
            </a:r>
            <a:r>
              <a:rPr lang="en-US" dirty="0" err="1" smtClean="0"/>
              <a:t>processamento</a:t>
            </a:r>
            <a:r>
              <a:rPr lang="en-US" dirty="0" smtClean="0"/>
              <a:t>, </a:t>
            </a:r>
            <a:r>
              <a:rPr lang="en-US" dirty="0" err="1" smtClean="0"/>
              <a:t>nos</a:t>
            </a:r>
            <a:r>
              <a:rPr lang="en-US" dirty="0" smtClean="0"/>
              <a:t> </a:t>
            </a:r>
            <a:r>
              <a:rPr lang="en-US" dirty="0" err="1" smtClean="0"/>
              <a:t>exemplos</a:t>
            </a:r>
            <a:r>
              <a:rPr lang="en-US" dirty="0" smtClean="0"/>
              <a:t> a </a:t>
            </a:r>
            <a:r>
              <a:rPr lang="en-US" dirty="0" err="1" smtClean="0"/>
              <a:t>classe</a:t>
            </a:r>
            <a:r>
              <a:rPr lang="en-US" dirty="0" smtClean="0"/>
              <a:t> é </a:t>
            </a:r>
            <a:r>
              <a:rPr lang="en-US" dirty="0" err="1" smtClean="0"/>
              <a:t>DepthFirstPaths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Consulte</a:t>
            </a:r>
            <a:r>
              <a:rPr lang="en-US" dirty="0" smtClean="0"/>
              <a:t> a </a:t>
            </a:r>
            <a:r>
              <a:rPr lang="en-US" dirty="0" err="1" smtClean="0"/>
              <a:t>classe</a:t>
            </a:r>
            <a:r>
              <a:rPr lang="en-US" dirty="0" smtClean="0"/>
              <a:t> de </a:t>
            </a:r>
            <a:r>
              <a:rPr lang="en-US" dirty="0" err="1" smtClean="0"/>
              <a:t>processamento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informações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075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Padrão</a:t>
            </a:r>
            <a:r>
              <a:rPr lang="en-US" dirty="0" smtClean="0"/>
              <a:t> de </a:t>
            </a:r>
            <a:r>
              <a:rPr lang="en-US" dirty="0" err="1" smtClean="0"/>
              <a:t>projeto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processamento</a:t>
            </a:r>
            <a:r>
              <a:rPr lang="en-US" dirty="0" smtClean="0"/>
              <a:t> de </a:t>
            </a:r>
            <a:r>
              <a:rPr lang="en-US" dirty="0" err="1" smtClean="0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public class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DepthFirstPaths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[] </a:t>
            </a:r>
            <a:r>
              <a:rPr lang="en-US" b="1" dirty="0">
                <a:solidFill>
                  <a:srgbClr val="0000C0"/>
                </a:solidFill>
                <a:latin typeface="Consolas"/>
              </a:rPr>
              <a:t>marked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    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// marked[v] =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existe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um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caminho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de s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para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v?</a:t>
            </a:r>
            <a:endParaRPr lang="en-US" b="1" dirty="0">
              <a:solidFill>
                <a:srgbClr val="3F7F5F"/>
              </a:solidFill>
              <a:latin typeface="Consola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[] </a:t>
            </a:r>
            <a:r>
              <a:rPr lang="en-US" b="1" dirty="0" err="1">
                <a:solidFill>
                  <a:srgbClr val="0000C0"/>
                </a:solidFill>
                <a:latin typeface="Consolas"/>
              </a:rPr>
              <a:t>edgeTo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        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// </a:t>
            </a:r>
            <a:r>
              <a:rPr lang="en-US" b="1" dirty="0" err="1">
                <a:solidFill>
                  <a:srgbClr val="3F7F5F"/>
                </a:solidFill>
                <a:latin typeface="Consolas"/>
              </a:rPr>
              <a:t>edgeTo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[v] =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última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aresta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no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caminho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entre  s e v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final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0000C0"/>
                </a:solidFill>
                <a:latin typeface="Consolas"/>
              </a:rPr>
              <a:t>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         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//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vértice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de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origem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37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Padrão</a:t>
            </a:r>
            <a:r>
              <a:rPr lang="en-US" dirty="0" smtClean="0"/>
              <a:t> de </a:t>
            </a:r>
            <a:r>
              <a:rPr lang="en-US" dirty="0" err="1" smtClean="0"/>
              <a:t>projeto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processamento</a:t>
            </a:r>
            <a:r>
              <a:rPr lang="en-US" dirty="0" smtClean="0"/>
              <a:t> de </a:t>
            </a:r>
            <a:r>
              <a:rPr lang="en-US" dirty="0" err="1" smtClean="0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public class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DepthFirstPaths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DepthFirstPaths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(Graph G,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s) </a:t>
            </a:r>
            <a:endParaRPr lang="en-US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7F0055"/>
                </a:solidFill>
                <a:latin typeface="Consolas"/>
              </a:rPr>
              <a:t>	</a:t>
            </a:r>
            <a:r>
              <a:rPr lang="en-US" b="1" dirty="0" err="1" smtClean="0">
                <a:solidFill>
                  <a:srgbClr val="7F0055"/>
                </a:solidFill>
                <a:latin typeface="Consolas"/>
              </a:rPr>
              <a:t>this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.</a:t>
            </a:r>
            <a:r>
              <a:rPr lang="en-US" b="1" dirty="0" err="1" smtClean="0">
                <a:solidFill>
                  <a:srgbClr val="0000C0"/>
                </a:solidFill>
                <a:latin typeface="Consolas"/>
              </a:rPr>
              <a:t>s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= s;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en-US" dirty="0" err="1" smtClean="0">
                <a:solidFill>
                  <a:srgbClr val="0000C0"/>
                </a:solidFill>
                <a:latin typeface="Consolas"/>
              </a:rPr>
              <a:t>edgeTo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[G.V()];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en-US" dirty="0" smtClean="0">
                <a:solidFill>
                  <a:srgbClr val="0000C0"/>
                </a:solidFill>
                <a:latin typeface="Consolas"/>
              </a:rPr>
              <a:t>marked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[G.V()];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en-US" dirty="0" err="1" smtClean="0">
                <a:solidFill>
                  <a:srgbClr val="000000"/>
                </a:solidFill>
                <a:latin typeface="Consolas"/>
              </a:rPr>
              <a:t>dfs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(G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, s);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b="1" dirty="0">
              <a:solidFill>
                <a:srgbClr val="000000"/>
              </a:solidFill>
              <a:highlight>
                <a:srgbClr val="E8F2FE"/>
              </a:highlight>
              <a:latin typeface="Consolas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800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Padrão</a:t>
            </a:r>
            <a:r>
              <a:rPr lang="en-US" dirty="0" smtClean="0"/>
              <a:t> de </a:t>
            </a:r>
            <a:r>
              <a:rPr lang="en-US" dirty="0" err="1" smtClean="0"/>
              <a:t>projeto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processamento</a:t>
            </a:r>
            <a:r>
              <a:rPr lang="en-US" dirty="0" smtClean="0"/>
              <a:t> de </a:t>
            </a:r>
            <a:r>
              <a:rPr lang="en-US" dirty="0" err="1" smtClean="0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public class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DepthFirstPaths</a:t>
            </a:r>
            <a:endParaRPr lang="en-US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hasPathTo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v) </a:t>
            </a:r>
          </a:p>
          <a:p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Retorna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verdadeiro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se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existe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um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caminho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entre a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origem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e o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vértice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v.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hasPathTo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v) </a:t>
            </a:r>
            <a:endParaRPr lang="en-US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7F0055"/>
                </a:solidFill>
                <a:latin typeface="Consolas"/>
              </a:rPr>
              <a:t>	return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0000C0"/>
                </a:solidFill>
                <a:latin typeface="Consolas"/>
              </a:rPr>
              <a:t>marked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[v];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281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Padrão</a:t>
            </a:r>
            <a:r>
              <a:rPr lang="en-US" dirty="0" smtClean="0"/>
              <a:t> de </a:t>
            </a:r>
            <a:r>
              <a:rPr lang="en-US" dirty="0" err="1" smtClean="0"/>
              <a:t>projeto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processamento</a:t>
            </a:r>
            <a:r>
              <a:rPr lang="en-US" dirty="0" smtClean="0"/>
              <a:t> de </a:t>
            </a:r>
            <a:r>
              <a:rPr lang="en-US" dirty="0" err="1" smtClean="0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public class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DepthFirstPaths</a:t>
            </a:r>
            <a:endParaRPr lang="en-US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Iterable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&lt;Integer&gt; </a:t>
            </a:r>
            <a:r>
              <a:rPr lang="en-US" b="1" dirty="0" err="1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pathTo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(</a:t>
            </a:r>
            <a:r>
              <a:rPr lang="en-US" b="1" dirty="0" err="1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v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)</a:t>
            </a:r>
          </a:p>
          <a:p>
            <a:pPr lvl="1"/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Retorna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a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lista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de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vértices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que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formam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o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caminho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entre s e o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vértice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v.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Retorna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null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caso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não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exista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um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caminho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.</a:t>
            </a:r>
            <a:endParaRPr lang="en-US" b="1" dirty="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362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Padrão</a:t>
            </a:r>
            <a:r>
              <a:rPr lang="en-US" dirty="0" smtClean="0"/>
              <a:t> de </a:t>
            </a:r>
            <a:r>
              <a:rPr lang="en-US" dirty="0" err="1" smtClean="0"/>
              <a:t>projeto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processamento</a:t>
            </a:r>
            <a:r>
              <a:rPr lang="en-US" dirty="0" smtClean="0"/>
              <a:t> de </a:t>
            </a:r>
            <a:r>
              <a:rPr lang="en-US" dirty="0" err="1" smtClean="0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public class </a:t>
            </a:r>
            <a:r>
              <a:rPr lang="en-US" b="1" dirty="0" err="1" smtClean="0">
                <a:solidFill>
                  <a:srgbClr val="000000"/>
                </a:solidFill>
                <a:latin typeface="Consolas"/>
              </a:rPr>
              <a:t>DepthFirstPaths</a:t>
            </a:r>
            <a:endParaRPr lang="en-US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Iterable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&lt;Integer&gt;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pathTo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v) </a:t>
            </a:r>
            <a:endParaRPr lang="en-US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2600" b="1" dirty="0" smtClean="0">
                <a:solidFill>
                  <a:srgbClr val="7F0055"/>
                </a:solidFill>
                <a:latin typeface="Consolas"/>
              </a:rPr>
              <a:t>	if</a:t>
            </a:r>
            <a:r>
              <a:rPr lang="en-US" sz="2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(!</a:t>
            </a:r>
            <a:r>
              <a:rPr lang="en-US" sz="2600" b="1" dirty="0" err="1">
                <a:solidFill>
                  <a:srgbClr val="000000"/>
                </a:solidFill>
                <a:latin typeface="Consolas"/>
              </a:rPr>
              <a:t>hasPathTo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(v)) </a:t>
            </a:r>
            <a:endParaRPr lang="en-US" sz="26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2600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en-US" sz="2600" b="1" dirty="0" smtClean="0">
                <a:solidFill>
                  <a:srgbClr val="000000"/>
                </a:solidFill>
                <a:latin typeface="Consolas"/>
              </a:rPr>
              <a:t>	</a:t>
            </a:r>
            <a:r>
              <a:rPr lang="en-US" sz="2600" b="1" dirty="0" smtClean="0">
                <a:solidFill>
                  <a:srgbClr val="7F0055"/>
                </a:solidFill>
                <a:latin typeface="Consolas"/>
              </a:rPr>
              <a:t>return</a:t>
            </a:r>
            <a:r>
              <a:rPr lang="en-US" sz="2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600" b="1" dirty="0">
                <a:solidFill>
                  <a:srgbClr val="7F0055"/>
                </a:solidFill>
                <a:latin typeface="Consolas"/>
              </a:rPr>
              <a:t>null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nsolas"/>
              </a:rPr>
              <a:t>     </a:t>
            </a:r>
            <a:r>
              <a:rPr lang="en-US" sz="2600" dirty="0" smtClean="0">
                <a:solidFill>
                  <a:srgbClr val="000000"/>
                </a:solidFill>
                <a:latin typeface="Consolas"/>
              </a:rPr>
              <a:t>Stack&lt;Integer</a:t>
            </a:r>
            <a:r>
              <a:rPr lang="en-US" sz="2600" dirty="0">
                <a:solidFill>
                  <a:srgbClr val="000000"/>
                </a:solidFill>
                <a:latin typeface="Consolas"/>
              </a:rPr>
              <a:t>&gt; path = </a:t>
            </a:r>
            <a:r>
              <a:rPr lang="en-US" sz="26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600" b="1" dirty="0" smtClean="0">
                <a:solidFill>
                  <a:srgbClr val="000000"/>
                </a:solidFill>
                <a:latin typeface="Consolas"/>
              </a:rPr>
              <a:t>Stack&lt;Integer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&gt;();</a:t>
            </a:r>
          </a:p>
          <a:p>
            <a:pPr marL="0" indent="0">
              <a:buNone/>
            </a:pPr>
            <a:r>
              <a:rPr lang="en-US" sz="2600" b="1" dirty="0" smtClean="0">
                <a:solidFill>
                  <a:srgbClr val="7F0055"/>
                </a:solidFill>
                <a:latin typeface="Consolas"/>
              </a:rPr>
              <a:t>	for</a:t>
            </a:r>
            <a:r>
              <a:rPr lang="en-US" sz="2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26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 x = v; x != </a:t>
            </a:r>
            <a:r>
              <a:rPr lang="en-US" sz="2600" b="1" dirty="0">
                <a:solidFill>
                  <a:srgbClr val="0000C0"/>
                </a:solidFill>
                <a:latin typeface="Consolas"/>
              </a:rPr>
              <a:t>s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; x = </a:t>
            </a:r>
            <a:r>
              <a:rPr lang="en-US" sz="2600" b="1" dirty="0" err="1">
                <a:solidFill>
                  <a:srgbClr val="0000C0"/>
                </a:solidFill>
                <a:latin typeface="Consolas"/>
              </a:rPr>
              <a:t>edgeTo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[x])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nsolas"/>
              </a:rPr>
              <a:t>            </a:t>
            </a:r>
            <a:r>
              <a:rPr lang="en-US" sz="2600" dirty="0" err="1">
                <a:solidFill>
                  <a:srgbClr val="000000"/>
                </a:solidFill>
                <a:latin typeface="Consolas"/>
              </a:rPr>
              <a:t>path.push</a:t>
            </a:r>
            <a:r>
              <a:rPr lang="en-US" sz="2600" dirty="0">
                <a:solidFill>
                  <a:srgbClr val="000000"/>
                </a:solidFill>
                <a:latin typeface="Consolas"/>
              </a:rPr>
              <a:t>(x);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nsolas"/>
              </a:rPr>
              <a:t>     </a:t>
            </a:r>
            <a:r>
              <a:rPr lang="en-US" sz="2600" dirty="0" err="1" smtClean="0">
                <a:solidFill>
                  <a:srgbClr val="000000"/>
                </a:solidFill>
                <a:latin typeface="Consolas"/>
              </a:rPr>
              <a:t>path.push</a:t>
            </a:r>
            <a:r>
              <a:rPr lang="en-US" sz="2600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2600" dirty="0" smtClean="0">
                <a:solidFill>
                  <a:srgbClr val="0000C0"/>
                </a:solidFill>
                <a:latin typeface="Consolas"/>
              </a:rPr>
              <a:t>s</a:t>
            </a:r>
            <a:r>
              <a:rPr lang="en-US" sz="2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000000"/>
                </a:solidFill>
                <a:latin typeface="Consolas"/>
              </a:rPr>
              <a:t>     </a:t>
            </a:r>
            <a:r>
              <a:rPr lang="en-US" sz="2600" b="1" dirty="0" smtClean="0">
                <a:solidFill>
                  <a:srgbClr val="7F0055"/>
                </a:solidFill>
                <a:latin typeface="Consolas"/>
              </a:rPr>
              <a:t>return</a:t>
            </a:r>
            <a:r>
              <a:rPr lang="en-US" sz="26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600" b="1" dirty="0">
                <a:solidFill>
                  <a:srgbClr val="000000"/>
                </a:solidFill>
                <a:latin typeface="Consolas"/>
              </a:rPr>
              <a:t>path;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b="1" dirty="0">
              <a:solidFill>
                <a:srgbClr val="000000"/>
              </a:solidFill>
              <a:latin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792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Tipos</a:t>
            </a:r>
            <a:r>
              <a:rPr lang="en-US" dirty="0" smtClean="0"/>
              <a:t> de dados</a:t>
            </a:r>
            <a:br>
              <a:rPr lang="en-US" dirty="0" smtClean="0"/>
            </a:br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class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Graph</a:t>
            </a:r>
          </a:p>
          <a:p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Graph(</a:t>
            </a:r>
            <a:r>
              <a:rPr lang="en-US" b="1" dirty="0" err="1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V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)</a:t>
            </a:r>
          </a:p>
          <a:p>
            <a:pPr lvl="1"/>
            <a:r>
              <a:rPr lang="pt-BR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Construtor que cria um grafo com V vertices.</a:t>
            </a:r>
          </a:p>
          <a:p>
            <a:r>
              <a:rPr lang="en-US" b="1" dirty="0" smtClean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Graph(</a:t>
            </a:r>
            <a:r>
              <a:rPr lang="en-US" b="1" dirty="0" err="1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V, </a:t>
            </a:r>
            <a:r>
              <a:rPr lang="en-US" b="1" dirty="0" err="1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E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)</a:t>
            </a:r>
          </a:p>
          <a:p>
            <a:pPr lvl="1"/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Construtor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que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cria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um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grafo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aleatório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com V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vértices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e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E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arestas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.</a:t>
            </a:r>
            <a:endParaRPr lang="pt-BR" b="1" dirty="0" smtClean="0">
              <a:solidFill>
                <a:srgbClr val="000000"/>
              </a:solidFill>
              <a:highlight>
                <a:srgbClr val="E8F2FE"/>
              </a:highlight>
              <a:latin typeface="Consolas"/>
            </a:endParaRPr>
          </a:p>
          <a:p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Graph(In in)</a:t>
            </a:r>
            <a:endParaRPr lang="en-US" b="1" dirty="0" smtClean="0">
              <a:solidFill>
                <a:srgbClr val="000000"/>
              </a:solidFill>
              <a:highlight>
                <a:srgbClr val="E8F2FE"/>
              </a:highlight>
              <a:latin typeface="Consolas"/>
            </a:endParaRPr>
          </a:p>
          <a:p>
            <a:pPr lvl="1"/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Cria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um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grafo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a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partir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de um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fluxo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de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entrada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593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profundidade</a:t>
            </a:r>
            <a:r>
              <a:rPr lang="en-US" dirty="0" smtClean="0"/>
              <a:t> </a:t>
            </a:r>
            <a:r>
              <a:rPr lang="en-US" dirty="0" err="1" smtClean="0"/>
              <a:t>realiza</a:t>
            </a:r>
            <a:r>
              <a:rPr lang="en-US" dirty="0" smtClean="0"/>
              <a:t> a </a:t>
            </a:r>
            <a:r>
              <a:rPr lang="en-US" dirty="0" err="1" smtClean="0"/>
              <a:t>busca</a:t>
            </a:r>
            <a:r>
              <a:rPr lang="en-US" dirty="0" smtClean="0"/>
              <a:t> de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vértices</a:t>
            </a:r>
            <a:r>
              <a:rPr lang="en-US" dirty="0" smtClean="0"/>
              <a:t> e </a:t>
            </a:r>
            <a:r>
              <a:rPr lang="en-US" dirty="0" err="1" smtClean="0"/>
              <a:t>arestas</a:t>
            </a:r>
            <a:r>
              <a:rPr lang="en-US" dirty="0" smtClean="0"/>
              <a:t> </a:t>
            </a:r>
            <a:r>
              <a:rPr lang="en-US" dirty="0" err="1" smtClean="0"/>
              <a:t>colocando</a:t>
            </a:r>
            <a:r>
              <a:rPr lang="en-US" dirty="0" smtClean="0"/>
              <a:t>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vértice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visitado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FF0000"/>
                </a:solidFill>
              </a:rPr>
              <a:t>pilha</a:t>
            </a:r>
            <a:r>
              <a:rPr lang="en-US" dirty="0" smtClean="0"/>
              <a:t>.</a:t>
            </a:r>
          </a:p>
          <a:p>
            <a:r>
              <a:rPr lang="en-US" dirty="0"/>
              <a:t>A </a:t>
            </a:r>
            <a:r>
              <a:rPr lang="en-US" dirty="0" err="1"/>
              <a:t>busca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profundidade</a:t>
            </a:r>
            <a:r>
              <a:rPr lang="en-US" dirty="0"/>
              <a:t> </a:t>
            </a:r>
            <a:r>
              <a:rPr lang="en-US" dirty="0" err="1"/>
              <a:t>realiza</a:t>
            </a:r>
            <a:r>
              <a:rPr lang="en-US" dirty="0"/>
              <a:t> a </a:t>
            </a:r>
            <a:r>
              <a:rPr lang="en-US" dirty="0" err="1"/>
              <a:t>busca</a:t>
            </a:r>
            <a:r>
              <a:rPr lang="en-US" dirty="0"/>
              <a:t> de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vértices</a:t>
            </a:r>
            <a:r>
              <a:rPr lang="en-US" dirty="0"/>
              <a:t> e </a:t>
            </a:r>
            <a:r>
              <a:rPr lang="en-US" dirty="0" err="1"/>
              <a:t>arestas</a:t>
            </a:r>
            <a:r>
              <a:rPr lang="en-US" dirty="0"/>
              <a:t> </a:t>
            </a:r>
            <a:r>
              <a:rPr lang="en-US" dirty="0" err="1"/>
              <a:t>colocando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vértice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visitado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 smtClean="0">
                <a:solidFill>
                  <a:srgbClr val="FF0000"/>
                </a:solidFill>
              </a:rPr>
              <a:t>fila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8812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Algoritmo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Coloque</a:t>
            </a:r>
            <a:r>
              <a:rPr lang="en-US" dirty="0" smtClean="0"/>
              <a:t> s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fila</a:t>
            </a:r>
            <a:r>
              <a:rPr lang="en-US" dirty="0" smtClean="0"/>
              <a:t> FIFO(First In First Out) e marque s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visitado</a:t>
            </a:r>
            <a:r>
              <a:rPr lang="en-US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Repita</a:t>
            </a:r>
            <a:r>
              <a:rPr lang="en-US" dirty="0" smtClean="0"/>
              <a:t> </a:t>
            </a:r>
            <a:r>
              <a:rPr lang="en-US" dirty="0" err="1" smtClean="0"/>
              <a:t>até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a </a:t>
            </a:r>
            <a:r>
              <a:rPr lang="en-US" dirty="0" err="1" smtClean="0"/>
              <a:t>fila</a:t>
            </a:r>
            <a:r>
              <a:rPr lang="en-US" dirty="0" smtClean="0"/>
              <a:t> </a:t>
            </a:r>
            <a:r>
              <a:rPr lang="en-US" dirty="0" err="1" smtClean="0"/>
              <a:t>esteja</a:t>
            </a:r>
            <a:r>
              <a:rPr lang="en-US" dirty="0" smtClean="0"/>
              <a:t> </a:t>
            </a:r>
            <a:r>
              <a:rPr lang="en-US" dirty="0" err="1" smtClean="0"/>
              <a:t>vazia</a:t>
            </a:r>
            <a:r>
              <a:rPr lang="en-US" dirty="0" smtClean="0"/>
              <a:t>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/>
              <a:t>Remova</a:t>
            </a:r>
            <a:r>
              <a:rPr lang="en-US" dirty="0" smtClean="0"/>
              <a:t> o </a:t>
            </a:r>
            <a:r>
              <a:rPr lang="en-US" dirty="0" err="1" smtClean="0"/>
              <a:t>vértice</a:t>
            </a:r>
            <a:r>
              <a:rPr lang="en-US" dirty="0" smtClean="0"/>
              <a:t> v </a:t>
            </a:r>
            <a:r>
              <a:rPr lang="en-US" dirty="0" err="1" smtClean="0"/>
              <a:t>adicionado</a:t>
            </a:r>
            <a:r>
              <a:rPr lang="en-US" dirty="0" smtClean="0"/>
              <a:t> a </a:t>
            </a:r>
            <a:r>
              <a:rPr lang="en-US" dirty="0" err="1" smtClean="0"/>
              <a:t>mais</a:t>
            </a:r>
            <a:r>
              <a:rPr lang="en-US" dirty="0" smtClean="0"/>
              <a:t> tempo;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/>
              <a:t>Adicione</a:t>
            </a:r>
            <a:r>
              <a:rPr lang="en-US" dirty="0" smtClean="0"/>
              <a:t>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vizinhos</a:t>
            </a:r>
            <a:r>
              <a:rPr lang="en-US" dirty="0" smtClean="0"/>
              <a:t> de v </a:t>
            </a:r>
            <a:r>
              <a:rPr lang="en-US" dirty="0" err="1" smtClean="0"/>
              <a:t>ainda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visitado</a:t>
            </a:r>
            <a:r>
              <a:rPr lang="en-US" dirty="0" smtClean="0"/>
              <a:t> à </a:t>
            </a:r>
            <a:r>
              <a:rPr lang="en-US" dirty="0" err="1" smtClean="0"/>
              <a:t>fila</a:t>
            </a:r>
            <a:r>
              <a:rPr lang="en-US" dirty="0" smtClean="0"/>
              <a:t>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33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38736" cy="45259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139952" y="1600200"/>
            <a:ext cx="4546848" cy="4525963"/>
          </a:xfrm>
        </p:spPr>
        <p:txBody>
          <a:bodyPr/>
          <a:lstStyle/>
          <a:p>
            <a:r>
              <a:rPr lang="en-US" dirty="0" err="1" smtClean="0"/>
              <a:t>Intuitivamente</a:t>
            </a:r>
            <a:r>
              <a:rPr lang="en-US" dirty="0" smtClean="0"/>
              <a:t> </a:t>
            </a:r>
            <a:r>
              <a:rPr lang="en-US" dirty="0" err="1" smtClean="0"/>
              <a:t>podemos</a:t>
            </a:r>
            <a:r>
              <a:rPr lang="en-US" dirty="0" smtClean="0"/>
              <a:t> </a:t>
            </a:r>
            <a:r>
              <a:rPr lang="en-US" dirty="0" err="1" smtClean="0"/>
              <a:t>dizer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a </a:t>
            </a:r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r>
              <a:rPr lang="en-US" dirty="0" smtClean="0"/>
              <a:t> </a:t>
            </a:r>
            <a:r>
              <a:rPr lang="en-US" dirty="0" err="1" smtClean="0"/>
              <a:t>examina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vértices</a:t>
            </a:r>
            <a:r>
              <a:rPr lang="en-US" dirty="0" smtClean="0"/>
              <a:t> a </a:t>
            </a:r>
            <a:r>
              <a:rPr lang="en-US" dirty="0" err="1" smtClean="0"/>
              <a:t>partir</a:t>
            </a:r>
            <a:r>
              <a:rPr lang="en-US" dirty="0" smtClean="0"/>
              <a:t> da </a:t>
            </a:r>
            <a:r>
              <a:rPr lang="en-US" dirty="0" err="1" smtClean="0"/>
              <a:t>distância</a:t>
            </a:r>
            <a:r>
              <a:rPr lang="en-US" dirty="0" smtClean="0"/>
              <a:t> de </a:t>
            </a:r>
            <a:r>
              <a:rPr lang="en-US" dirty="0" err="1" smtClean="0"/>
              <a:t>cada</a:t>
            </a:r>
            <a:r>
              <a:rPr lang="en-US" dirty="0" smtClean="0"/>
              <a:t> um </a:t>
            </a:r>
            <a:r>
              <a:rPr lang="en-US" dirty="0" err="1" smtClean="0"/>
              <a:t>para</a:t>
            </a:r>
            <a:r>
              <a:rPr lang="en-US" dirty="0" smtClean="0"/>
              <a:t> v.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32</a:t>
            </a:fld>
            <a:endParaRPr lang="pt-BR"/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628800"/>
            <a:ext cx="3600400" cy="4533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537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r>
              <a:rPr lang="en-US" dirty="0" smtClean="0"/>
              <a:t> </a:t>
            </a:r>
            <a:r>
              <a:rPr lang="en-US" dirty="0" err="1" smtClean="0"/>
              <a:t>calcula</a:t>
            </a:r>
            <a:r>
              <a:rPr lang="en-US" dirty="0" smtClean="0"/>
              <a:t> o </a:t>
            </a:r>
            <a:r>
              <a:rPr lang="en-US" dirty="0" err="1" smtClean="0"/>
              <a:t>menor</a:t>
            </a:r>
            <a:r>
              <a:rPr lang="en-US" dirty="0" smtClean="0"/>
              <a:t> </a:t>
            </a:r>
            <a:r>
              <a:rPr lang="en-US" dirty="0" err="1" smtClean="0"/>
              <a:t>caminho</a:t>
            </a:r>
            <a:r>
              <a:rPr lang="en-US" dirty="0" smtClean="0"/>
              <a:t> (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número</a:t>
            </a:r>
            <a:r>
              <a:rPr lang="en-US" dirty="0" smtClean="0"/>
              <a:t> de </a:t>
            </a:r>
            <a:r>
              <a:rPr lang="en-US" dirty="0" err="1" smtClean="0"/>
              <a:t>arestas</a:t>
            </a:r>
            <a:r>
              <a:rPr lang="en-US" dirty="0" smtClean="0"/>
              <a:t>) de s </a:t>
            </a:r>
            <a:r>
              <a:rPr lang="en-US" dirty="0" err="1" smtClean="0"/>
              <a:t>em</a:t>
            </a:r>
            <a:r>
              <a:rPr lang="en-US" dirty="0" smtClean="0"/>
              <a:t> um </a:t>
            </a:r>
            <a:r>
              <a:rPr lang="en-US" dirty="0" err="1" smtClean="0"/>
              <a:t>grafo</a:t>
            </a:r>
            <a:r>
              <a:rPr lang="en-US" dirty="0" smtClean="0"/>
              <a:t> </a:t>
            </a:r>
            <a:r>
              <a:rPr lang="en-US" dirty="0" err="1" smtClean="0"/>
              <a:t>conexo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tempo </a:t>
            </a:r>
            <a:r>
              <a:rPr lang="en-US" dirty="0" err="1" smtClean="0"/>
              <a:t>proporcional</a:t>
            </a:r>
            <a:r>
              <a:rPr lang="en-US" dirty="0" smtClean="0"/>
              <a:t> a E + V.</a:t>
            </a:r>
          </a:p>
          <a:p>
            <a:r>
              <a:rPr lang="en-US" dirty="0" smtClean="0"/>
              <a:t>A </a:t>
            </a:r>
            <a:r>
              <a:rPr lang="en-US" dirty="0" err="1" smtClean="0"/>
              <a:t>fila</a:t>
            </a:r>
            <a:r>
              <a:rPr lang="en-US" dirty="0" smtClean="0"/>
              <a:t> </a:t>
            </a:r>
            <a:r>
              <a:rPr lang="en-US" dirty="0" err="1" smtClean="0"/>
              <a:t>sempre</a:t>
            </a:r>
            <a:r>
              <a:rPr lang="en-US" dirty="0" smtClean="0"/>
              <a:t> </a:t>
            </a:r>
            <a:r>
              <a:rPr lang="en-US" dirty="0" err="1" smtClean="0"/>
              <a:t>consiste</a:t>
            </a:r>
            <a:r>
              <a:rPr lang="en-US" dirty="0" smtClean="0"/>
              <a:t> de zero 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mais</a:t>
            </a:r>
            <a:r>
              <a:rPr lang="en-US" dirty="0" smtClean="0"/>
              <a:t> </a:t>
            </a:r>
            <a:r>
              <a:rPr lang="en-US" dirty="0" err="1" smtClean="0"/>
              <a:t>vértices</a:t>
            </a:r>
            <a:r>
              <a:rPr lang="en-US" dirty="0" smtClean="0"/>
              <a:t> de </a:t>
            </a:r>
            <a:r>
              <a:rPr lang="en-US" dirty="0" err="1" smtClean="0"/>
              <a:t>distância</a:t>
            </a:r>
            <a:r>
              <a:rPr lang="en-US" dirty="0" smtClean="0"/>
              <a:t> k a </a:t>
            </a:r>
            <a:r>
              <a:rPr lang="en-US" dirty="0" err="1" smtClean="0"/>
              <a:t>partir</a:t>
            </a:r>
            <a:r>
              <a:rPr lang="en-US" dirty="0" smtClean="0"/>
              <a:t> de s, </a:t>
            </a:r>
            <a:r>
              <a:rPr lang="en-US" dirty="0" err="1" smtClean="0"/>
              <a:t>seguido</a:t>
            </a:r>
            <a:r>
              <a:rPr lang="en-US" dirty="0" smtClean="0"/>
              <a:t> de zero 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mais</a:t>
            </a:r>
            <a:r>
              <a:rPr lang="en-US" dirty="0" smtClean="0"/>
              <a:t> </a:t>
            </a:r>
            <a:r>
              <a:rPr lang="en-US" dirty="0" err="1" smtClean="0"/>
              <a:t>vértices</a:t>
            </a:r>
            <a:r>
              <a:rPr lang="en-US" dirty="0" smtClean="0"/>
              <a:t> de </a:t>
            </a:r>
            <a:r>
              <a:rPr lang="en-US" dirty="0" err="1" smtClean="0"/>
              <a:t>distância</a:t>
            </a:r>
            <a:r>
              <a:rPr lang="en-US" dirty="0" smtClean="0"/>
              <a:t> k+1.</a:t>
            </a:r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vértice</a:t>
            </a:r>
            <a:r>
              <a:rPr lang="en-US" dirty="0" smtClean="0"/>
              <a:t> </a:t>
            </a:r>
            <a:r>
              <a:rPr lang="en-US" dirty="0" err="1" smtClean="0"/>
              <a:t>conectado</a:t>
            </a:r>
            <a:r>
              <a:rPr lang="en-US" dirty="0" smtClean="0"/>
              <a:t> a s é </a:t>
            </a:r>
            <a:r>
              <a:rPr lang="en-US" dirty="0" err="1" smtClean="0"/>
              <a:t>visitado</a:t>
            </a:r>
            <a:r>
              <a:rPr lang="en-US" dirty="0" smtClean="0"/>
              <a:t> </a:t>
            </a:r>
            <a:r>
              <a:rPr lang="en-US" dirty="0" err="1" smtClean="0"/>
              <a:t>somente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vez</a:t>
            </a:r>
            <a:r>
              <a:rPr lang="en-US" dirty="0" smtClean="0"/>
              <a:t>. Logo o tempo de </a:t>
            </a:r>
            <a:r>
              <a:rPr lang="en-US" dirty="0" err="1" smtClean="0"/>
              <a:t>execução</a:t>
            </a:r>
            <a:r>
              <a:rPr lang="en-US" dirty="0" smtClean="0"/>
              <a:t> é E + V.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180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34</a:t>
            </a:fld>
            <a:endParaRPr lang="pt-BR"/>
          </a:p>
        </p:txBody>
      </p:sp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348880"/>
            <a:ext cx="3961076" cy="264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2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2348880"/>
            <a:ext cx="4070337" cy="27454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742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public </a:t>
            </a:r>
            <a:r>
              <a:rPr lang="en-US" b="1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nsolas"/>
              </a:rPr>
              <a:t>BreadthFirstPaths</a:t>
            </a:r>
            <a:endParaRPr lang="en-US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[] </a:t>
            </a:r>
            <a:r>
              <a:rPr lang="en-US" b="1" dirty="0">
                <a:solidFill>
                  <a:srgbClr val="0000C0"/>
                </a:solidFill>
                <a:latin typeface="Consolas"/>
              </a:rPr>
              <a:t>marked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  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// marked[v] =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existe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um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caminho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s-v</a:t>
            </a:r>
            <a:endParaRPr lang="en-US" b="1" dirty="0">
              <a:solidFill>
                <a:srgbClr val="3F7F5F"/>
              </a:solidFill>
              <a:latin typeface="Consola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[] </a:t>
            </a:r>
            <a:r>
              <a:rPr lang="en-US" b="1" dirty="0" err="1">
                <a:solidFill>
                  <a:srgbClr val="0000C0"/>
                </a:solidFill>
                <a:latin typeface="Consolas"/>
              </a:rPr>
              <a:t>edgeTo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      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// </a:t>
            </a:r>
            <a:r>
              <a:rPr lang="en-US" b="1" dirty="0" err="1">
                <a:solidFill>
                  <a:srgbClr val="3F7F5F"/>
                </a:solidFill>
                <a:latin typeface="Consolas"/>
              </a:rPr>
              <a:t>edgeTo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[v] =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aresta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anterior no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caminho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s-v</a:t>
            </a:r>
            <a:r>
              <a:rPr lang="en-US" dirty="0" smtClean="0">
                <a:solidFill>
                  <a:srgbClr val="000000"/>
                </a:solidFill>
                <a:latin typeface="Consolas"/>
              </a:rPr>
              <a:t>    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[] </a:t>
            </a:r>
            <a:r>
              <a:rPr lang="en-US" b="1" dirty="0" err="1">
                <a:solidFill>
                  <a:srgbClr val="0000C0"/>
                </a:solidFill>
                <a:latin typeface="Consolas"/>
              </a:rPr>
              <a:t>distTo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;      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// </a:t>
            </a:r>
            <a:r>
              <a:rPr lang="en-US" b="1" dirty="0" err="1">
                <a:solidFill>
                  <a:srgbClr val="3F7F5F"/>
                </a:solidFill>
                <a:latin typeface="Consolas"/>
              </a:rPr>
              <a:t>distTo</a:t>
            </a:r>
            <a:r>
              <a:rPr lang="en-US" b="1" dirty="0">
                <a:solidFill>
                  <a:srgbClr val="3F7F5F"/>
                </a:solidFill>
                <a:latin typeface="Consolas"/>
              </a:rPr>
              <a:t>[v] =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número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de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arestas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no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caminho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</a:t>
            </a:r>
            <a:r>
              <a:rPr lang="en-US" b="1" dirty="0" err="1" smtClean="0">
                <a:solidFill>
                  <a:srgbClr val="3F7F5F"/>
                </a:solidFill>
                <a:latin typeface="Consolas"/>
              </a:rPr>
              <a:t>mínimo</a:t>
            </a:r>
            <a:r>
              <a:rPr lang="en-US" b="1" dirty="0" smtClean="0">
                <a:solidFill>
                  <a:srgbClr val="3F7F5F"/>
                </a:solidFill>
                <a:latin typeface="Consolas"/>
              </a:rPr>
              <a:t> de s-v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009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100" b="1" dirty="0">
                <a:solidFill>
                  <a:srgbClr val="7F0055"/>
                </a:solidFill>
                <a:latin typeface="Consolas"/>
              </a:rPr>
              <a:t>private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100" b="1" dirty="0" err="1">
                <a:solidFill>
                  <a:srgbClr val="000000"/>
                </a:solidFill>
                <a:latin typeface="Consolas"/>
              </a:rPr>
              <a:t>bfs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(Graph G, </a:t>
            </a:r>
            <a:r>
              <a:rPr lang="en-US" sz="11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 s) </a:t>
            </a:r>
            <a:endParaRPr lang="en-US" sz="11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1100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sz="11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    Queue&lt;Integer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&gt; q = </a:t>
            </a:r>
            <a:r>
              <a:rPr lang="en-US" sz="1100" b="1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 Queue&lt;Integer&gt;();</a:t>
            </a:r>
          </a:p>
          <a:p>
            <a:pPr marL="0" indent="0">
              <a:buNone/>
            </a:pPr>
            <a:r>
              <a:rPr lang="nb-NO" sz="1100" b="1" dirty="0" smtClean="0">
                <a:solidFill>
                  <a:srgbClr val="7F0055"/>
                </a:solidFill>
                <a:latin typeface="Consolas"/>
              </a:rPr>
              <a:t>    for</a:t>
            </a:r>
            <a:r>
              <a:rPr lang="nb-NO" sz="11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b-NO" sz="11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b-NO" sz="1100" b="1" dirty="0">
                <a:solidFill>
                  <a:srgbClr val="7F0055"/>
                </a:solidFill>
                <a:latin typeface="Consolas"/>
              </a:rPr>
              <a:t>int</a:t>
            </a:r>
            <a:r>
              <a:rPr lang="nb-NO" sz="1100" b="1" dirty="0">
                <a:solidFill>
                  <a:srgbClr val="000000"/>
                </a:solidFill>
                <a:latin typeface="Consolas"/>
              </a:rPr>
              <a:t> v = 0; v &lt; G.V(); v++) </a:t>
            </a:r>
            <a:endParaRPr lang="nb-NO" sz="11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nb-NO" sz="1100" b="1" dirty="0">
                <a:solidFill>
                  <a:srgbClr val="000000"/>
                </a:solidFill>
                <a:latin typeface="Consolas"/>
              </a:rPr>
              <a:t>	</a:t>
            </a:r>
            <a:r>
              <a:rPr lang="nb-NO" sz="1100" b="1" dirty="0" smtClean="0">
                <a:solidFill>
                  <a:srgbClr val="0000C0"/>
                </a:solidFill>
                <a:latin typeface="Consolas"/>
              </a:rPr>
              <a:t>distTo</a:t>
            </a:r>
            <a:r>
              <a:rPr lang="nb-NO" sz="1100" b="1" dirty="0" smtClean="0">
                <a:solidFill>
                  <a:srgbClr val="000000"/>
                </a:solidFill>
                <a:latin typeface="Consolas"/>
              </a:rPr>
              <a:t>[v</a:t>
            </a:r>
            <a:r>
              <a:rPr lang="nb-NO" sz="1100" b="1" dirty="0">
                <a:solidFill>
                  <a:srgbClr val="000000"/>
                </a:solidFill>
                <a:latin typeface="Consolas"/>
              </a:rPr>
              <a:t>] = </a:t>
            </a:r>
            <a:r>
              <a:rPr lang="nb-NO" sz="1100" b="1" i="1" dirty="0">
                <a:solidFill>
                  <a:srgbClr val="0000C0"/>
                </a:solidFill>
                <a:latin typeface="Consolas"/>
              </a:rPr>
              <a:t>INFINITY</a:t>
            </a:r>
            <a:r>
              <a:rPr lang="nb-NO" sz="1100" b="1" i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100" dirty="0" err="1" smtClean="0">
                <a:solidFill>
                  <a:srgbClr val="0000C0"/>
                </a:solidFill>
                <a:latin typeface="Consolas"/>
              </a:rPr>
              <a:t>distTo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[s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] = 0;</a:t>
            </a:r>
          </a:p>
          <a:p>
            <a:pPr marL="0" indent="0">
              <a:buNone/>
            </a:pPr>
            <a:r>
              <a:rPr lang="en-US" sz="1100" dirty="0" smtClean="0">
                <a:solidFill>
                  <a:srgbClr val="0000C0"/>
                </a:solidFill>
                <a:latin typeface="Consolas"/>
              </a:rPr>
              <a:t>    marked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[s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] = </a:t>
            </a:r>
            <a:r>
              <a:rPr lang="en-US" sz="1100" b="1" dirty="0">
                <a:solidFill>
                  <a:srgbClr val="7F0055"/>
                </a:solidFill>
                <a:latin typeface="Consolas"/>
              </a:rPr>
              <a:t>true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0" indent="0">
              <a:buNone/>
            </a:pP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100" dirty="0" err="1" smtClean="0">
                <a:solidFill>
                  <a:srgbClr val="000000"/>
                </a:solidFill>
                <a:latin typeface="Consolas"/>
              </a:rPr>
              <a:t>q.enqueue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(s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1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11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(!</a:t>
            </a:r>
            <a:r>
              <a:rPr lang="en-US" sz="1100" b="1" dirty="0" err="1">
                <a:solidFill>
                  <a:srgbClr val="000000"/>
                </a:solidFill>
                <a:latin typeface="Consolas"/>
              </a:rPr>
              <a:t>q.isEmpty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()) </a:t>
            </a:r>
            <a:endParaRPr lang="en-US" sz="11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11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100" b="1" dirty="0" smtClean="0">
                <a:solidFill>
                  <a:srgbClr val="000000"/>
                </a:solidFill>
                <a:latin typeface="Consolas"/>
              </a:rPr>
              <a:t>   {</a:t>
            </a:r>
            <a:endParaRPr lang="en-US" sz="11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/>
              </a:rPr>
              <a:t>     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1100" b="1" dirty="0" err="1" smtClean="0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11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v = </a:t>
            </a:r>
            <a:r>
              <a:rPr lang="en-US" sz="1100" b="1" dirty="0" err="1">
                <a:solidFill>
                  <a:srgbClr val="000000"/>
                </a:solidFill>
                <a:latin typeface="Consolas"/>
              </a:rPr>
              <a:t>q.dequeue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pPr marL="0" indent="0">
              <a:buNone/>
            </a:pPr>
            <a:r>
              <a:rPr lang="en-US" sz="1100" b="1" dirty="0" smtClean="0">
                <a:solidFill>
                  <a:srgbClr val="7F0055"/>
                </a:solidFill>
                <a:latin typeface="Consolas"/>
              </a:rPr>
              <a:t>       for</a:t>
            </a:r>
            <a:r>
              <a:rPr lang="en-US" sz="11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1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 w : </a:t>
            </a:r>
            <a:r>
              <a:rPr lang="en-US" sz="1100" b="1" dirty="0" err="1">
                <a:solidFill>
                  <a:srgbClr val="000000"/>
                </a:solidFill>
                <a:latin typeface="Consolas"/>
              </a:rPr>
              <a:t>G.adj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(v)) </a:t>
            </a:r>
            <a:endParaRPr lang="en-US" sz="11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1100" b="1" dirty="0" smtClean="0">
                <a:solidFill>
                  <a:srgbClr val="000000"/>
                </a:solidFill>
                <a:latin typeface="Consolas"/>
              </a:rPr>
              <a:t>       {</a:t>
            </a:r>
            <a:endParaRPr lang="en-US" sz="11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/>
              </a:rPr>
              <a:t>       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   </a:t>
            </a:r>
            <a:r>
              <a:rPr lang="en-US" sz="1100" b="1" dirty="0" smtClean="0">
                <a:solidFill>
                  <a:srgbClr val="7F0055"/>
                </a:solidFill>
                <a:latin typeface="Consolas"/>
              </a:rPr>
              <a:t>if</a:t>
            </a:r>
            <a:r>
              <a:rPr lang="en-US" sz="11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(!</a:t>
            </a:r>
            <a:r>
              <a:rPr lang="en-US" sz="1100" b="1" dirty="0">
                <a:solidFill>
                  <a:srgbClr val="0000C0"/>
                </a:solidFill>
                <a:latin typeface="Consolas"/>
              </a:rPr>
              <a:t>marked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[w]) </a:t>
            </a:r>
            <a:endParaRPr lang="en-US" sz="11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11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100" b="1" dirty="0" smtClean="0">
                <a:solidFill>
                  <a:srgbClr val="000000"/>
                </a:solidFill>
                <a:latin typeface="Consolas"/>
              </a:rPr>
              <a:t>         {</a:t>
            </a:r>
            <a:endParaRPr lang="en-US" sz="11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1100" dirty="0" smtClean="0">
                <a:solidFill>
                  <a:srgbClr val="0000C0"/>
                </a:solidFill>
                <a:latin typeface="Consolas"/>
              </a:rPr>
              <a:t>              </a:t>
            </a:r>
            <a:r>
              <a:rPr lang="en-US" sz="1100" dirty="0" err="1" smtClean="0">
                <a:solidFill>
                  <a:srgbClr val="0000C0"/>
                </a:solidFill>
                <a:latin typeface="Consolas"/>
              </a:rPr>
              <a:t>edgeTo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[w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] = v;</a:t>
            </a:r>
          </a:p>
          <a:p>
            <a:pPr marL="0" indent="0">
              <a:buNone/>
            </a:pP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              </a:t>
            </a:r>
            <a:r>
              <a:rPr lang="en-US" sz="1100" dirty="0" err="1" smtClean="0">
                <a:solidFill>
                  <a:srgbClr val="0000C0"/>
                </a:solidFill>
                <a:latin typeface="Consolas"/>
              </a:rPr>
              <a:t>distTo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[w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] = </a:t>
            </a:r>
            <a:r>
              <a:rPr lang="en-US" sz="1100" dirty="0" err="1">
                <a:solidFill>
                  <a:srgbClr val="0000C0"/>
                </a:solidFill>
                <a:latin typeface="Consolas"/>
              </a:rPr>
              <a:t>distTo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[v] + 1;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/>
              </a:rPr>
              <a:t>              </a:t>
            </a:r>
            <a:r>
              <a:rPr lang="en-US" sz="1100" dirty="0" smtClean="0">
                <a:solidFill>
                  <a:srgbClr val="0000C0"/>
                </a:solidFill>
                <a:latin typeface="Consolas"/>
              </a:rPr>
              <a:t>marked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[w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] = </a:t>
            </a:r>
            <a:r>
              <a:rPr lang="en-US" sz="1100" b="1" dirty="0">
                <a:solidFill>
                  <a:srgbClr val="7F0055"/>
                </a:solidFill>
                <a:latin typeface="Consolas"/>
              </a:rPr>
              <a:t>true</a:t>
            </a:r>
            <a:r>
              <a:rPr lang="en-US" sz="1100" b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pPr marL="0" indent="0">
              <a:buNone/>
            </a:pP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              </a:t>
            </a:r>
            <a:r>
              <a:rPr lang="en-US" sz="1100" dirty="0" err="1" smtClean="0">
                <a:solidFill>
                  <a:srgbClr val="000000"/>
                </a:solidFill>
                <a:latin typeface="Consolas"/>
              </a:rPr>
              <a:t>q.enqueue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(w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/>
              </a:rPr>
              <a:t>       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1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/>
              </a:rPr>
              <a:t>       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}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   }</a:t>
            </a:r>
            <a:endParaRPr lang="en-US" sz="1100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1100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1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706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Aplicações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Encontrar</a:t>
            </a:r>
            <a:r>
              <a:rPr lang="en-US" dirty="0" smtClean="0"/>
              <a:t> o </a:t>
            </a:r>
            <a:r>
              <a:rPr lang="en-US" dirty="0" err="1" smtClean="0"/>
              <a:t>menor</a:t>
            </a:r>
            <a:r>
              <a:rPr lang="en-US" dirty="0" smtClean="0"/>
              <a:t> </a:t>
            </a:r>
            <a:r>
              <a:rPr lang="en-US" dirty="0" err="1" smtClean="0"/>
              <a:t>número</a:t>
            </a:r>
            <a:r>
              <a:rPr lang="en-US" dirty="0" smtClean="0"/>
              <a:t> de </a:t>
            </a:r>
            <a:r>
              <a:rPr lang="en-US" dirty="0" err="1" smtClean="0"/>
              <a:t>roteamentos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rede</a:t>
            </a:r>
            <a:r>
              <a:rPr lang="en-US" dirty="0" smtClean="0"/>
              <a:t> de </a:t>
            </a:r>
            <a:r>
              <a:rPr lang="en-US" dirty="0" err="1" smtClean="0"/>
              <a:t>comunicação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Encontrar</a:t>
            </a:r>
            <a:r>
              <a:rPr lang="en-US" dirty="0" smtClean="0"/>
              <a:t> </a:t>
            </a:r>
            <a:r>
              <a:rPr lang="en-US" dirty="0" err="1" smtClean="0"/>
              <a:t>componentes</a:t>
            </a:r>
            <a:r>
              <a:rPr lang="en-US" dirty="0" smtClean="0"/>
              <a:t> </a:t>
            </a:r>
            <a:r>
              <a:rPr lang="en-US" dirty="0" err="1" smtClean="0"/>
              <a:t>conectados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Testar</a:t>
            </a:r>
            <a:r>
              <a:rPr lang="en-US" dirty="0" smtClean="0"/>
              <a:t> </a:t>
            </a:r>
            <a:r>
              <a:rPr lang="en-US" dirty="0" err="1" smtClean="0"/>
              <a:t>bipartição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grafos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32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38</a:t>
            </a:fld>
            <a:endParaRPr lang="pt-BR"/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28799"/>
            <a:ext cx="8064896" cy="47003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2621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39</a:t>
            </a:fld>
            <a:endParaRPr lang="pt-BR"/>
          </a:p>
        </p:txBody>
      </p:sp>
      <p:pic>
        <p:nvPicPr>
          <p:cNvPr id="56322" name="Picture 2" descr="../_images/scc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525039"/>
            <a:ext cx="6408712" cy="454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278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Tipos</a:t>
            </a:r>
            <a:r>
              <a:rPr lang="en-US" dirty="0" smtClean="0"/>
              <a:t> de dados</a:t>
            </a:r>
            <a:br>
              <a:rPr lang="en-US" dirty="0" smtClean="0"/>
            </a:br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V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()</a:t>
            </a:r>
          </a:p>
          <a:p>
            <a:pPr lvl="1"/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Retorna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o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número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de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vértices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do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grafo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.</a:t>
            </a:r>
          </a:p>
          <a:p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E()</a:t>
            </a:r>
            <a:endParaRPr lang="en-US" b="1" dirty="0">
              <a:solidFill>
                <a:srgbClr val="000000"/>
              </a:solidFill>
              <a:highlight>
                <a:srgbClr val="E8F2FE"/>
              </a:highlight>
              <a:latin typeface="Consolas"/>
            </a:endParaRPr>
          </a:p>
          <a:p>
            <a:pPr lvl="1"/>
            <a:r>
              <a:rPr lang="en-US" b="1" dirty="0" err="1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Retorna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o </a:t>
            </a:r>
            <a:r>
              <a:rPr lang="en-US" b="1" dirty="0" err="1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número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de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arestas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do </a:t>
            </a:r>
            <a:r>
              <a:rPr lang="en-US" b="1" dirty="0" err="1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grafo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.</a:t>
            </a:r>
          </a:p>
          <a:p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void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addEdge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(</a:t>
            </a:r>
            <a:r>
              <a:rPr lang="en-US" b="1" dirty="0" err="1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v, </a:t>
            </a:r>
            <a:r>
              <a:rPr lang="en-US" b="1" dirty="0" err="1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w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)</a:t>
            </a:r>
          </a:p>
          <a:p>
            <a:pPr lvl="1"/>
            <a:r>
              <a:rPr lang="pt-BR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Adiciona a aresta v-w ao grafo.</a:t>
            </a:r>
          </a:p>
          <a:p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Iterable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&lt;Integer&gt; </a:t>
            </a:r>
            <a:r>
              <a:rPr lang="en-US" b="1" dirty="0" err="1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adj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(</a:t>
            </a:r>
            <a:r>
              <a:rPr lang="en-US" b="1" dirty="0" err="1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int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v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)</a:t>
            </a:r>
          </a:p>
          <a:p>
            <a:pPr lvl="1"/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Retorna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os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vértices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adjacentes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a v.</a:t>
            </a:r>
            <a:endParaRPr lang="pt-BR" b="1" dirty="0" smtClean="0">
              <a:solidFill>
                <a:srgbClr val="000000"/>
              </a:solidFill>
              <a:highlight>
                <a:srgbClr val="E8F2FE"/>
              </a:highlight>
              <a:latin typeface="Consolas"/>
            </a:endParaRPr>
          </a:p>
          <a:p>
            <a:r>
              <a:rPr lang="en-US" b="1" dirty="0">
                <a:solidFill>
                  <a:srgbClr val="7F0055"/>
                </a:solidFill>
                <a:highlight>
                  <a:srgbClr val="E8F2FE"/>
                </a:highlight>
                <a:latin typeface="Consolas"/>
              </a:rPr>
              <a:t>public</a:t>
            </a:r>
            <a:r>
              <a:rPr lang="en-US" b="1" dirty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String </a:t>
            </a:r>
            <a:r>
              <a:rPr lang="en-US" b="1" dirty="0" err="1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toString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()</a:t>
            </a:r>
          </a:p>
          <a:p>
            <a:pPr lvl="1"/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Retorna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a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representação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do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grafo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em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texto</a:t>
            </a:r>
            <a:r>
              <a:rPr lang="en-US" b="1" dirty="0" smtClean="0">
                <a:solidFill>
                  <a:srgbClr val="000000"/>
                </a:solidFill>
                <a:highlight>
                  <a:srgbClr val="E8F2FE"/>
                </a:highlight>
                <a:latin typeface="Consolas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854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Busca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Largura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2060848"/>
            <a:ext cx="5818192" cy="323869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167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Tipos</a:t>
            </a:r>
            <a:r>
              <a:rPr lang="en-US" dirty="0" smtClean="0"/>
              <a:t> de dados</a:t>
            </a:r>
            <a:br>
              <a:rPr lang="en-US" dirty="0" smtClean="0"/>
            </a:br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Formato</a:t>
            </a:r>
            <a:r>
              <a:rPr lang="en-US" dirty="0"/>
              <a:t> da </a:t>
            </a:r>
            <a:r>
              <a:rPr lang="en-US" dirty="0" err="1" smtClean="0"/>
              <a:t>entrada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smtClean="0"/>
              <a:t>dados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5</a:t>
            </a:fld>
            <a:endParaRPr lang="pt-BR"/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2204864"/>
            <a:ext cx="4591050" cy="3895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59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Tipos</a:t>
            </a:r>
            <a:r>
              <a:rPr lang="en-US" dirty="0" smtClean="0"/>
              <a:t> de dados</a:t>
            </a:r>
            <a:br>
              <a:rPr lang="en-US" dirty="0" smtClean="0"/>
            </a:br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Formato</a:t>
            </a:r>
            <a:r>
              <a:rPr lang="en-US" dirty="0"/>
              <a:t> da </a:t>
            </a:r>
            <a:r>
              <a:rPr lang="en-US" dirty="0" err="1" smtClean="0"/>
              <a:t>entrada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smtClean="0"/>
              <a:t>dados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6</a:t>
            </a:fld>
            <a:endParaRPr lang="pt-BR"/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420888"/>
            <a:ext cx="4819650" cy="2257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1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7334" y="2276872"/>
            <a:ext cx="335280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88480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Operações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Calcula</a:t>
            </a:r>
            <a:r>
              <a:rPr lang="en-US" dirty="0" smtClean="0"/>
              <a:t> o </a:t>
            </a:r>
            <a:r>
              <a:rPr lang="en-US" dirty="0" err="1" smtClean="0"/>
              <a:t>grau</a:t>
            </a:r>
            <a:r>
              <a:rPr lang="en-US" dirty="0" smtClean="0"/>
              <a:t> de </a:t>
            </a:r>
            <a:r>
              <a:rPr lang="en-US" dirty="0" err="1" smtClean="0"/>
              <a:t>vértice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sz="2800" b="1" dirty="0" smtClean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28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degree(Graph G, </a:t>
            </a:r>
            <a:r>
              <a:rPr lang="en-US" sz="28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v) </a:t>
            </a:r>
            <a:endParaRPr lang="en-US" sz="28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sz="28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solidFill>
                  <a:srgbClr val="7F0055"/>
                </a:solidFill>
                <a:latin typeface="Consolas"/>
              </a:rPr>
              <a:t>	</a:t>
            </a:r>
            <a:r>
              <a:rPr lang="en-US" sz="2800" b="1" dirty="0" err="1" smtClean="0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8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degree = 0;</a:t>
            </a:r>
          </a:p>
          <a:p>
            <a:pPr marL="0" indent="0">
              <a:buNone/>
            </a:pPr>
            <a:r>
              <a:rPr lang="en-US" sz="2800" b="1" dirty="0" smtClean="0">
                <a:solidFill>
                  <a:srgbClr val="7F0055"/>
                </a:solidFill>
                <a:latin typeface="Consolas"/>
              </a:rPr>
              <a:t>	for</a:t>
            </a:r>
            <a:r>
              <a:rPr lang="en-US" sz="28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28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w : </a:t>
            </a:r>
            <a:r>
              <a:rPr lang="en-US" sz="2800" b="1" dirty="0" err="1">
                <a:solidFill>
                  <a:srgbClr val="000000"/>
                </a:solidFill>
                <a:latin typeface="Consolas"/>
              </a:rPr>
              <a:t>G.adj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(v))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  <a:latin typeface="Consolas"/>
              </a:rPr>
              <a:t>		degree</a:t>
            </a:r>
            <a:r>
              <a:rPr lang="en-US" sz="2800" dirty="0">
                <a:solidFill>
                  <a:srgbClr val="000000"/>
                </a:solidFill>
                <a:latin typeface="Consolas"/>
              </a:rPr>
              <a:t>++;</a:t>
            </a:r>
          </a:p>
          <a:p>
            <a:pPr marL="0" indent="0">
              <a:buNone/>
            </a:pPr>
            <a:r>
              <a:rPr lang="en-US" sz="2800" b="1" dirty="0" smtClean="0">
                <a:solidFill>
                  <a:srgbClr val="7F0055"/>
                </a:solidFill>
                <a:latin typeface="Consolas"/>
              </a:rPr>
              <a:t>	return</a:t>
            </a:r>
            <a:r>
              <a:rPr lang="en-US" sz="28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degree;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latin typeface="Consolas"/>
              </a:rPr>
              <a:t>}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43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Operações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Retorna</a:t>
            </a:r>
            <a:r>
              <a:rPr lang="en-US" dirty="0" smtClean="0"/>
              <a:t> o </a:t>
            </a:r>
            <a:r>
              <a:rPr lang="en-US" dirty="0" err="1" smtClean="0"/>
              <a:t>vértice</a:t>
            </a:r>
            <a:r>
              <a:rPr lang="en-US" dirty="0" smtClean="0"/>
              <a:t> com </a:t>
            </a:r>
            <a:r>
              <a:rPr lang="en-US" dirty="0" err="1" smtClean="0"/>
              <a:t>maior</a:t>
            </a:r>
            <a:r>
              <a:rPr lang="en-US" dirty="0" smtClean="0"/>
              <a:t> </a:t>
            </a:r>
            <a:r>
              <a:rPr lang="en-US" dirty="0" err="1" smtClean="0"/>
              <a:t>grau</a:t>
            </a:r>
            <a:endParaRPr lang="en-US" dirty="0" smtClean="0"/>
          </a:p>
          <a:p>
            <a:pPr marL="0" indent="0">
              <a:buNone/>
            </a:pPr>
            <a:r>
              <a:rPr lang="en-US" sz="2800" b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800" b="1" dirty="0" err="1">
                <a:solidFill>
                  <a:srgbClr val="000000"/>
                </a:solidFill>
                <a:latin typeface="Consolas"/>
              </a:rPr>
              <a:t>maxDegree</a:t>
            </a:r>
            <a:r>
              <a:rPr lang="en-US" sz="2800" b="1" dirty="0">
                <a:solidFill>
                  <a:srgbClr val="000000"/>
                </a:solidFill>
                <a:latin typeface="Consolas"/>
              </a:rPr>
              <a:t>(Graph G) </a:t>
            </a:r>
            <a:endParaRPr lang="en-US" sz="28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sz="2800" b="1" dirty="0">
              <a:solidFill>
                <a:srgbClr val="000000"/>
              </a:solidFill>
              <a:latin typeface="Consolas"/>
            </a:endParaRPr>
          </a:p>
          <a:p>
            <a:pPr marL="400050" lvl="1" indent="0">
              <a:buNone/>
            </a:pPr>
            <a:r>
              <a:rPr lang="en-US" sz="24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400" b="1" dirty="0">
                <a:solidFill>
                  <a:srgbClr val="000000"/>
                </a:solidFill>
                <a:latin typeface="Consolas"/>
              </a:rPr>
              <a:t> max = 0;</a:t>
            </a:r>
          </a:p>
          <a:p>
            <a:pPr marL="400050" lvl="1" indent="0">
              <a:buNone/>
            </a:pPr>
            <a:r>
              <a:rPr lang="en-US" sz="2400" b="1" dirty="0">
                <a:solidFill>
                  <a:srgbClr val="7F0055"/>
                </a:solidFill>
                <a:latin typeface="Consolas"/>
              </a:rPr>
              <a:t>for</a:t>
            </a:r>
            <a:r>
              <a:rPr lang="en-US" sz="2400" b="1" dirty="0">
                <a:solidFill>
                  <a:srgbClr val="000000"/>
                </a:solidFill>
                <a:latin typeface="Consolas"/>
              </a:rPr>
              <a:t> (</a:t>
            </a:r>
            <a:r>
              <a:rPr lang="en-US" sz="2400" b="1" dirty="0" err="1">
                <a:solidFill>
                  <a:srgbClr val="7F0055"/>
                </a:solidFill>
                <a:latin typeface="Consolas"/>
              </a:rPr>
              <a:t>int</a:t>
            </a:r>
            <a:r>
              <a:rPr lang="en-US" sz="2400" b="1" dirty="0">
                <a:solidFill>
                  <a:srgbClr val="000000"/>
                </a:solidFill>
                <a:latin typeface="Consolas"/>
              </a:rPr>
              <a:t> v = 0; v &lt; G.V(); v++)</a:t>
            </a:r>
          </a:p>
          <a:p>
            <a:pPr marL="400050" lvl="1" indent="0">
              <a:buNone/>
            </a:pPr>
            <a:r>
              <a:rPr lang="en-US" sz="2400" b="1" dirty="0" smtClean="0">
                <a:solidFill>
                  <a:srgbClr val="7F0055"/>
                </a:solidFill>
                <a:latin typeface="Consolas"/>
              </a:rPr>
              <a:t>	if</a:t>
            </a:r>
            <a:r>
              <a:rPr lang="en-US" sz="24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400" b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2400" b="1" i="1" dirty="0">
                <a:solidFill>
                  <a:srgbClr val="000000"/>
                </a:solidFill>
                <a:latin typeface="Consolas"/>
              </a:rPr>
              <a:t>degree(G, v) &gt; max)</a:t>
            </a:r>
          </a:p>
          <a:p>
            <a:pPr marL="400050" lvl="1" indent="0">
              <a:buNone/>
            </a:pPr>
            <a:r>
              <a:rPr lang="en-US" sz="2400" dirty="0" smtClean="0">
                <a:solidFill>
                  <a:srgbClr val="000000"/>
                </a:solidFill>
                <a:latin typeface="Consolas"/>
              </a:rPr>
              <a:t>		max </a:t>
            </a:r>
            <a:r>
              <a:rPr lang="en-US" sz="2400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en-US" sz="2400" i="1" dirty="0">
                <a:solidFill>
                  <a:srgbClr val="000000"/>
                </a:solidFill>
                <a:latin typeface="Consolas"/>
              </a:rPr>
              <a:t>degree(G, v);</a:t>
            </a:r>
          </a:p>
          <a:p>
            <a:pPr marL="400050" lvl="1" indent="0">
              <a:buNone/>
            </a:pPr>
            <a:r>
              <a:rPr lang="en-US" sz="2400" b="1" dirty="0">
                <a:solidFill>
                  <a:srgbClr val="7F0055"/>
                </a:solidFill>
                <a:latin typeface="Consolas"/>
              </a:rPr>
              <a:t>return</a:t>
            </a:r>
            <a:r>
              <a:rPr lang="en-US" sz="2400" b="1" dirty="0">
                <a:solidFill>
                  <a:srgbClr val="000000"/>
                </a:solidFill>
                <a:latin typeface="Consolas"/>
              </a:rPr>
              <a:t> max;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latin typeface="Consolas"/>
              </a:rPr>
              <a:t>}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928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Operações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grafos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Retorna</a:t>
            </a:r>
            <a:r>
              <a:rPr lang="en-US" dirty="0" smtClean="0"/>
              <a:t> a </a:t>
            </a:r>
            <a:r>
              <a:rPr lang="en-US" dirty="0" err="1" smtClean="0"/>
              <a:t>média</a:t>
            </a:r>
            <a:r>
              <a:rPr lang="en-US" dirty="0" smtClean="0"/>
              <a:t> do </a:t>
            </a:r>
            <a:r>
              <a:rPr lang="en-US" dirty="0" err="1" smtClean="0"/>
              <a:t>grau</a:t>
            </a:r>
            <a:r>
              <a:rPr lang="en-US" dirty="0" smtClean="0"/>
              <a:t> dos </a:t>
            </a:r>
            <a:r>
              <a:rPr lang="en-US" dirty="0" err="1" smtClean="0"/>
              <a:t>vértices</a:t>
            </a:r>
            <a:endParaRPr lang="en-US" dirty="0" smtClean="0"/>
          </a:p>
          <a:p>
            <a:pPr marL="0" indent="0">
              <a:buNone/>
            </a:pPr>
            <a:r>
              <a:rPr lang="en-US" sz="2400" b="1" dirty="0" smtClean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sz="24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400" b="1" dirty="0">
                <a:solidFill>
                  <a:srgbClr val="7F0055"/>
                </a:solidFill>
                <a:latin typeface="Consolas"/>
              </a:rPr>
              <a:t>static</a:t>
            </a:r>
            <a:r>
              <a:rPr lang="en-US" sz="24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400" b="1" dirty="0">
                <a:solidFill>
                  <a:srgbClr val="7F0055"/>
                </a:solidFill>
                <a:latin typeface="Consolas"/>
              </a:rPr>
              <a:t>double</a:t>
            </a:r>
            <a:r>
              <a:rPr lang="en-US" sz="24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Consolas"/>
              </a:rPr>
              <a:t>averageDegree</a:t>
            </a:r>
            <a:r>
              <a:rPr lang="en-US" sz="2400" b="1" dirty="0">
                <a:solidFill>
                  <a:srgbClr val="000000"/>
                </a:solidFill>
                <a:latin typeface="Consolas"/>
              </a:rPr>
              <a:t>(Graph G) </a:t>
            </a:r>
            <a:endParaRPr lang="en-US" sz="2400" b="1" dirty="0" smtClean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000000"/>
                </a:solidFill>
                <a:latin typeface="Consolas"/>
              </a:rPr>
              <a:t>{</a:t>
            </a:r>
            <a:endParaRPr lang="en-US" sz="24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7F0055"/>
                </a:solidFill>
                <a:latin typeface="Consolas"/>
              </a:rPr>
              <a:t>	return</a:t>
            </a:r>
            <a:r>
              <a:rPr lang="en-US" sz="24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2400" b="1" dirty="0">
                <a:solidFill>
                  <a:srgbClr val="000000"/>
                </a:solidFill>
                <a:latin typeface="Consolas"/>
              </a:rPr>
              <a:t>2.0 * G.E() / G.V();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Consolas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8139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13439</TotalTime>
  <Words>1123</Words>
  <Application>Microsoft Office PowerPoint</Application>
  <PresentationFormat>On-screen Show (4:3)</PresentationFormat>
  <Paragraphs>260</Paragraphs>
  <Slides>40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Tema do Office</vt:lpstr>
      <vt:lpstr>Teoria dos Grafos</vt:lpstr>
      <vt:lpstr>API de Grafos</vt:lpstr>
      <vt:lpstr>Tipos de dados Graph</vt:lpstr>
      <vt:lpstr>Tipos de dados Graph</vt:lpstr>
      <vt:lpstr>Tipos de dados Graph</vt:lpstr>
      <vt:lpstr>Tipos de dados Graph</vt:lpstr>
      <vt:lpstr>Operações em grafos</vt:lpstr>
      <vt:lpstr>Operações em grafos</vt:lpstr>
      <vt:lpstr>Operações em grafos</vt:lpstr>
      <vt:lpstr>Operações em grafos</vt:lpstr>
      <vt:lpstr>Representação de grafos</vt:lpstr>
      <vt:lpstr>Lista de arestas</vt:lpstr>
      <vt:lpstr>Representação de grafos</vt:lpstr>
      <vt:lpstr>Exploração de labirinto</vt:lpstr>
      <vt:lpstr>Exploração de labirinto</vt:lpstr>
      <vt:lpstr>Exploração de labirinto</vt:lpstr>
      <vt:lpstr>Exploração de labirinto</vt:lpstr>
      <vt:lpstr>Busca em profundidade</vt:lpstr>
      <vt:lpstr>Busca em profundidade</vt:lpstr>
      <vt:lpstr>Busca em profundidade</vt:lpstr>
      <vt:lpstr>Busca em profundidade</vt:lpstr>
      <vt:lpstr>Busca em profundidade</vt:lpstr>
      <vt:lpstr>Busca em profundidade</vt:lpstr>
      <vt:lpstr>Padrão de projeto para processamento de grafos</vt:lpstr>
      <vt:lpstr>Padrão de projeto para processamento de grafos</vt:lpstr>
      <vt:lpstr>Padrão de projeto para processamento de grafos</vt:lpstr>
      <vt:lpstr>Padrão de projeto para processamento de grafos</vt:lpstr>
      <vt:lpstr>Padrão de projeto para processamento de grafos</vt:lpstr>
      <vt:lpstr>Padrão de projeto para processamento de grafos</vt:lpstr>
      <vt:lpstr>Busca em Largura</vt:lpstr>
      <vt:lpstr>Busca em Largura</vt:lpstr>
      <vt:lpstr>Busca em Largura</vt:lpstr>
      <vt:lpstr>Busca em Largura</vt:lpstr>
      <vt:lpstr>Busca em Largura</vt:lpstr>
      <vt:lpstr>Busca em Largura</vt:lpstr>
      <vt:lpstr>Busca em Largura</vt:lpstr>
      <vt:lpstr>Busca em Largura</vt:lpstr>
      <vt:lpstr>Busca em Largura</vt:lpstr>
      <vt:lpstr>Busca em Largura</vt:lpstr>
      <vt:lpstr>Busca em Largura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AEDs</dc:title>
  <dc:creator>Jaqueline Faria de oliveira</dc:creator>
  <cp:lastModifiedBy>Marcos Muniz</cp:lastModifiedBy>
  <cp:revision>82</cp:revision>
  <dcterms:created xsi:type="dcterms:W3CDTF">2012-02-09T02:24:41Z</dcterms:created>
  <dcterms:modified xsi:type="dcterms:W3CDTF">2012-09-06T20:32:32Z</dcterms:modified>
</cp:coreProperties>
</file>

<file path=docProps/thumbnail.jpeg>
</file>